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1" r:id="rId5"/>
  </p:sldMasterIdLst>
  <p:notesMasterIdLst>
    <p:notesMasterId r:id="rId22"/>
  </p:notesMasterIdLst>
  <p:handoutMasterIdLst>
    <p:handoutMasterId r:id="rId23"/>
  </p:handoutMasterIdLst>
  <p:sldIdLst>
    <p:sldId id="1929" r:id="rId6"/>
    <p:sldId id="1914" r:id="rId7"/>
    <p:sldId id="1937" r:id="rId8"/>
    <p:sldId id="261" r:id="rId9"/>
    <p:sldId id="1903" r:id="rId10"/>
    <p:sldId id="1938" r:id="rId11"/>
    <p:sldId id="1915" r:id="rId12"/>
    <p:sldId id="1925" r:id="rId13"/>
    <p:sldId id="1927" r:id="rId14"/>
    <p:sldId id="260" r:id="rId15"/>
    <p:sldId id="1939" r:id="rId16"/>
    <p:sldId id="1922" r:id="rId17"/>
    <p:sldId id="1931" r:id="rId18"/>
    <p:sldId id="1933" r:id="rId19"/>
    <p:sldId id="1930" r:id="rId20"/>
    <p:sldId id="1935" r:id="rId21"/>
  </p:sldIdLst>
  <p:sldSz cx="12192000" cy="6858000"/>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6E9E"/>
    <a:srgbClr val="2A589C"/>
    <a:srgbClr val="BF9000"/>
    <a:srgbClr val="FFC524"/>
    <a:srgbClr val="BDD7EE"/>
    <a:srgbClr val="0355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72"/>
      </p:cViewPr>
      <p:guideLst>
        <p:guide orient="horz" pos="2160"/>
        <p:guide pos="3863"/>
      </p:guideLst>
    </p:cSldViewPr>
  </p:slideViewPr>
  <p:notesTextViewPr>
    <p:cViewPr>
      <p:scale>
        <a:sx n="1" d="1"/>
        <a:sy n="1" d="1"/>
      </p:scale>
      <p:origin x="0" y="0"/>
    </p:cViewPr>
  </p:notesTextViewPr>
  <p:notesViewPr>
    <p:cSldViewPr snapToGrid="0">
      <p:cViewPr varScale="1">
        <p:scale>
          <a:sx n="76" d="100"/>
          <a:sy n="76" d="100"/>
        </p:scale>
        <p:origin x="402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A27E579-459A-5B28-DEB7-3313A053BED0}"/>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de-CH"/>
          </a:p>
        </p:txBody>
      </p:sp>
      <p:sp>
        <p:nvSpPr>
          <p:cNvPr id="3" name="Datumsplatzhalter 2">
            <a:extLst>
              <a:ext uri="{FF2B5EF4-FFF2-40B4-BE49-F238E27FC236}">
                <a16:creationId xmlns:a16="http://schemas.microsoft.com/office/drawing/2014/main" id="{76CC8841-6AF4-6AB0-452D-7E6CDC2AB2ED}"/>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333031DC-9EE2-4856-AEB7-6BFC2C6E6BD4}" type="datetimeFigureOut">
              <a:rPr lang="de-CH" smtClean="0"/>
              <a:t>13.03.2023</a:t>
            </a:fld>
            <a:endParaRPr lang="de-CH"/>
          </a:p>
        </p:txBody>
      </p:sp>
      <p:sp>
        <p:nvSpPr>
          <p:cNvPr id="4" name="Fußzeilenplatzhalter 3">
            <a:extLst>
              <a:ext uri="{FF2B5EF4-FFF2-40B4-BE49-F238E27FC236}">
                <a16:creationId xmlns:a16="http://schemas.microsoft.com/office/drawing/2014/main" id="{3A022514-6CD8-C518-2A48-BE14A72B4D75}"/>
              </a:ext>
            </a:extLst>
          </p:cNvPr>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a:extLst>
              <a:ext uri="{FF2B5EF4-FFF2-40B4-BE49-F238E27FC236}">
                <a16:creationId xmlns:a16="http://schemas.microsoft.com/office/drawing/2014/main" id="{58322875-F43B-849A-2154-CCDD01C0092D}"/>
              </a:ext>
            </a:extLst>
          </p:cNvPr>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41AF81B5-4AEF-400F-89DA-08CBD058A94C}" type="slidenum">
              <a:rPr lang="de-CH" smtClean="0"/>
              <a:t>‹Nr.›</a:t>
            </a:fld>
            <a:endParaRPr lang="de-CH"/>
          </a:p>
        </p:txBody>
      </p:sp>
    </p:spTree>
    <p:extLst>
      <p:ext uri="{BB962C8B-B14F-4D97-AF65-F5344CB8AC3E}">
        <p14:creationId xmlns:p14="http://schemas.microsoft.com/office/powerpoint/2010/main" val="120454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135"/>
          </a:xfrm>
          <a:prstGeom prst="rect">
            <a:avLst/>
          </a:prstGeom>
        </p:spPr>
        <p:txBody>
          <a:bodyPr vert="horz" lIns="95569" tIns="47785" rIns="95569" bIns="47785" rtlCol="0"/>
          <a:lstStyle>
            <a:lvl1pPr algn="l">
              <a:defRPr sz="1300"/>
            </a:lvl1pPr>
          </a:lstStyle>
          <a:p>
            <a:endParaRPr lang="de-DE"/>
          </a:p>
        </p:txBody>
      </p:sp>
      <p:sp>
        <p:nvSpPr>
          <p:cNvPr id="3" name="Datumsplatzhalter 2"/>
          <p:cNvSpPr>
            <a:spLocks noGrp="1"/>
          </p:cNvSpPr>
          <p:nvPr>
            <p:ph type="dt" idx="1"/>
          </p:nvPr>
        </p:nvSpPr>
        <p:spPr>
          <a:xfrm>
            <a:off x="3850443" y="0"/>
            <a:ext cx="2945659" cy="498135"/>
          </a:xfrm>
          <a:prstGeom prst="rect">
            <a:avLst/>
          </a:prstGeom>
        </p:spPr>
        <p:txBody>
          <a:bodyPr vert="horz" lIns="95569" tIns="47785" rIns="95569" bIns="47785" rtlCol="0"/>
          <a:lstStyle>
            <a:lvl1pPr algn="r">
              <a:defRPr sz="1300"/>
            </a:lvl1pPr>
          </a:lstStyle>
          <a:p>
            <a:fld id="{71A308CB-3B00-7049-BC54-0000BC4BEB72}" type="datetimeFigureOut">
              <a:rPr lang="de-DE" smtClean="0"/>
              <a:t>13.03.2023</a:t>
            </a:fld>
            <a:endParaRPr lang="de-DE"/>
          </a:p>
        </p:txBody>
      </p:sp>
      <p:sp>
        <p:nvSpPr>
          <p:cNvPr id="4" name="Folienbildplatzhalt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5569" tIns="47785" rIns="95569" bIns="47785" rtlCol="0" anchor="ctr"/>
          <a:lstStyle/>
          <a:p>
            <a:endParaRPr lang="de-DE"/>
          </a:p>
        </p:txBody>
      </p:sp>
      <p:sp>
        <p:nvSpPr>
          <p:cNvPr id="5" name="Notizenplatzhalter 4"/>
          <p:cNvSpPr>
            <a:spLocks noGrp="1"/>
          </p:cNvSpPr>
          <p:nvPr>
            <p:ph type="body" sz="quarter" idx="3"/>
          </p:nvPr>
        </p:nvSpPr>
        <p:spPr>
          <a:xfrm>
            <a:off x="679768" y="4777958"/>
            <a:ext cx="5438140" cy="3909239"/>
          </a:xfrm>
          <a:prstGeom prst="rect">
            <a:avLst/>
          </a:prstGeom>
        </p:spPr>
        <p:txBody>
          <a:bodyPr vert="horz" lIns="95569" tIns="47785" rIns="95569" bIns="47785"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2"/>
            <a:ext cx="2945659" cy="498134"/>
          </a:xfrm>
          <a:prstGeom prst="rect">
            <a:avLst/>
          </a:prstGeom>
        </p:spPr>
        <p:txBody>
          <a:bodyPr vert="horz" lIns="95569" tIns="47785" rIns="95569" bIns="47785" rtlCol="0" anchor="b"/>
          <a:lstStyle>
            <a:lvl1pPr algn="l">
              <a:defRPr sz="1300"/>
            </a:lvl1pPr>
          </a:lstStyle>
          <a:p>
            <a:endParaRPr lang="de-DE"/>
          </a:p>
        </p:txBody>
      </p:sp>
      <p:sp>
        <p:nvSpPr>
          <p:cNvPr id="7" name="Foliennummernplatzhalter 6"/>
          <p:cNvSpPr>
            <a:spLocks noGrp="1"/>
          </p:cNvSpPr>
          <p:nvPr>
            <p:ph type="sldNum" sz="quarter" idx="5"/>
          </p:nvPr>
        </p:nvSpPr>
        <p:spPr>
          <a:xfrm>
            <a:off x="3850443" y="9430092"/>
            <a:ext cx="2945659" cy="498134"/>
          </a:xfrm>
          <a:prstGeom prst="rect">
            <a:avLst/>
          </a:prstGeom>
        </p:spPr>
        <p:txBody>
          <a:bodyPr vert="horz" lIns="95569" tIns="47785" rIns="95569" bIns="47785" rtlCol="0" anchor="b"/>
          <a:lstStyle>
            <a:lvl1pPr algn="r">
              <a:defRPr sz="1300"/>
            </a:lvl1pPr>
          </a:lstStyle>
          <a:p>
            <a:fld id="{F0CCA34F-D14B-FF44-A400-4C4A0F58CBE6}" type="slidenum">
              <a:rPr lang="de-DE" smtClean="0"/>
              <a:t>‹Nr.›</a:t>
            </a:fld>
            <a:endParaRPr lang="de-DE"/>
          </a:p>
        </p:txBody>
      </p:sp>
    </p:spTree>
    <p:extLst>
      <p:ext uri="{BB962C8B-B14F-4D97-AF65-F5344CB8AC3E}">
        <p14:creationId xmlns:p14="http://schemas.microsoft.com/office/powerpoint/2010/main" val="3981965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0488" y="744538"/>
            <a:ext cx="6616700" cy="3722687"/>
          </a:xfrm>
        </p:spPr>
      </p:sp>
      <p:sp>
        <p:nvSpPr>
          <p:cNvPr id="3" name="Segnaposto note 2"/>
          <p:cNvSpPr>
            <a:spLocks noGrp="1"/>
          </p:cNvSpPr>
          <p:nvPr>
            <p:ph type="body" idx="1"/>
          </p:nvPr>
        </p:nvSpPr>
        <p:spPr/>
        <p:txBody>
          <a:bodyPr/>
          <a:lstStyle/>
          <a:p>
            <a:endParaRPr lang="de-CH" sz="1300"/>
          </a:p>
          <a:p>
            <a:endParaRPr lang="de-CH" sz="1300" b="1"/>
          </a:p>
          <a:p>
            <a:endParaRPr lang="it-IT"/>
          </a:p>
        </p:txBody>
      </p:sp>
      <p:sp>
        <p:nvSpPr>
          <p:cNvPr id="4" name="Segnaposto numero diapositiva 3"/>
          <p:cNvSpPr>
            <a:spLocks noGrp="1"/>
          </p:cNvSpPr>
          <p:nvPr>
            <p:ph type="sldNum" sz="quarter" idx="10"/>
          </p:nvPr>
        </p:nvSpPr>
        <p:spPr/>
        <p:txBody>
          <a:bodyPr/>
          <a:lstStyle/>
          <a:p>
            <a:fld id="{31C71F45-670C-4557-869E-435D4E5E3A3F}" type="slidenum">
              <a:rPr lang="en-US" smtClean="0"/>
              <a:t>1</a:t>
            </a:fld>
            <a:endParaRPr lang="en-US"/>
          </a:p>
        </p:txBody>
      </p:sp>
    </p:spTree>
    <p:extLst>
      <p:ext uri="{BB962C8B-B14F-4D97-AF65-F5344CB8AC3E}">
        <p14:creationId xmlns:p14="http://schemas.microsoft.com/office/powerpoint/2010/main" val="747572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CCA34F-D14B-FF44-A400-4C4A0F58CBE6}" type="slidenum">
              <a:rPr lang="de-DE" smtClean="0"/>
              <a:t>15</a:t>
            </a:fld>
            <a:endParaRPr lang="de-DE"/>
          </a:p>
        </p:txBody>
      </p:sp>
    </p:spTree>
    <p:extLst>
      <p:ext uri="{BB962C8B-B14F-4D97-AF65-F5344CB8AC3E}">
        <p14:creationId xmlns:p14="http://schemas.microsoft.com/office/powerpoint/2010/main" val="2936176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CCA34F-D14B-FF44-A400-4C4A0F58CBE6}" type="slidenum">
              <a:rPr lang="de-DE" smtClean="0"/>
              <a:t>16</a:t>
            </a:fld>
            <a:endParaRPr lang="de-DE"/>
          </a:p>
        </p:txBody>
      </p:sp>
    </p:spTree>
    <p:extLst>
      <p:ext uri="{BB962C8B-B14F-4D97-AF65-F5344CB8AC3E}">
        <p14:creationId xmlns:p14="http://schemas.microsoft.com/office/powerpoint/2010/main" val="349426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0CCA34F-D14B-FF44-A400-4C4A0F58CBE6}" type="slidenum">
              <a:rPr lang="de-DE" smtClean="0"/>
              <a:t>2</a:t>
            </a:fld>
            <a:endParaRPr lang="de-DE"/>
          </a:p>
        </p:txBody>
      </p:sp>
    </p:spTree>
    <p:extLst>
      <p:ext uri="{BB962C8B-B14F-4D97-AF65-F5344CB8AC3E}">
        <p14:creationId xmlns:p14="http://schemas.microsoft.com/office/powerpoint/2010/main" val="2315795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F0CCA34F-D14B-FF44-A400-4C4A0F58CBE6}" type="slidenum">
              <a:rPr lang="de-DE" smtClean="0"/>
              <a:t>3</a:t>
            </a:fld>
            <a:endParaRPr lang="de-DE"/>
          </a:p>
        </p:txBody>
      </p:sp>
    </p:spTree>
    <p:extLst>
      <p:ext uri="{BB962C8B-B14F-4D97-AF65-F5344CB8AC3E}">
        <p14:creationId xmlns:p14="http://schemas.microsoft.com/office/powerpoint/2010/main" val="49872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CCA34F-D14B-FF44-A400-4C4A0F58CBE6}" type="slidenum">
              <a:rPr lang="de-DE" smtClean="0"/>
              <a:t>5</a:t>
            </a:fld>
            <a:endParaRPr lang="de-DE"/>
          </a:p>
        </p:txBody>
      </p:sp>
    </p:spTree>
    <p:extLst>
      <p:ext uri="{BB962C8B-B14F-4D97-AF65-F5344CB8AC3E}">
        <p14:creationId xmlns:p14="http://schemas.microsoft.com/office/powerpoint/2010/main" val="2934424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CCA34F-D14B-FF44-A400-4C4A0F58CBE6}" type="slidenum">
              <a:rPr lang="de-DE" smtClean="0"/>
              <a:t>6</a:t>
            </a:fld>
            <a:endParaRPr lang="de-DE"/>
          </a:p>
        </p:txBody>
      </p:sp>
    </p:spTree>
    <p:extLst>
      <p:ext uri="{BB962C8B-B14F-4D97-AF65-F5344CB8AC3E}">
        <p14:creationId xmlns:p14="http://schemas.microsoft.com/office/powerpoint/2010/main" val="3872554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CCA34F-D14B-FF44-A400-4C4A0F58CBE6}" type="slidenum">
              <a:rPr lang="de-DE" smtClean="0"/>
              <a:t>8</a:t>
            </a:fld>
            <a:endParaRPr lang="de-DE"/>
          </a:p>
        </p:txBody>
      </p:sp>
    </p:spTree>
    <p:extLst>
      <p:ext uri="{BB962C8B-B14F-4D97-AF65-F5344CB8AC3E}">
        <p14:creationId xmlns:p14="http://schemas.microsoft.com/office/powerpoint/2010/main" val="1665035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CCA34F-D14B-FF44-A400-4C4A0F58CBE6}" type="slidenum">
              <a:rPr lang="de-DE" smtClean="0"/>
              <a:t>9</a:t>
            </a:fld>
            <a:endParaRPr lang="de-DE"/>
          </a:p>
        </p:txBody>
      </p:sp>
    </p:spTree>
    <p:extLst>
      <p:ext uri="{BB962C8B-B14F-4D97-AF65-F5344CB8AC3E}">
        <p14:creationId xmlns:p14="http://schemas.microsoft.com/office/powerpoint/2010/main" val="2994569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CCA34F-D14B-FF44-A400-4C4A0F58CBE6}" type="slidenum">
              <a:rPr lang="de-DE" smtClean="0"/>
              <a:t>13</a:t>
            </a:fld>
            <a:endParaRPr lang="de-DE"/>
          </a:p>
        </p:txBody>
      </p:sp>
    </p:spTree>
    <p:extLst>
      <p:ext uri="{BB962C8B-B14F-4D97-AF65-F5344CB8AC3E}">
        <p14:creationId xmlns:p14="http://schemas.microsoft.com/office/powerpoint/2010/main" val="915732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0CCA34F-D14B-FF44-A400-4C4A0F58CBE6}" type="slidenum">
              <a:rPr lang="de-DE" smtClean="0"/>
              <a:t>14</a:t>
            </a:fld>
            <a:endParaRPr lang="de-DE"/>
          </a:p>
        </p:txBody>
      </p:sp>
    </p:spTree>
    <p:extLst>
      <p:ext uri="{BB962C8B-B14F-4D97-AF65-F5344CB8AC3E}">
        <p14:creationId xmlns:p14="http://schemas.microsoft.com/office/powerpoint/2010/main" val="271254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D25A9-4D5C-1B49-BA4A-C833D198947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B4F5D5A-82C8-4748-8D75-8BFEF966503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A800A6E9-8592-6348-87B5-A38365B233D4}"/>
              </a:ext>
            </a:extLst>
          </p:cNvPr>
          <p:cNvSpPr>
            <a:spLocks noGrp="1"/>
          </p:cNvSpPr>
          <p:nvPr>
            <p:ph type="dt" sz="half" idx="10"/>
          </p:nvPr>
        </p:nvSpPr>
        <p:spPr>
          <a:xfrm>
            <a:off x="838200" y="6356350"/>
            <a:ext cx="2743200" cy="365125"/>
          </a:xfrm>
          <a:prstGeom prst="rect">
            <a:avLst/>
          </a:prstGeom>
        </p:spPr>
        <p:txBody>
          <a:bodyPr/>
          <a:lstStyle/>
          <a:p>
            <a:fld id="{C72BF751-D9D2-F94A-91CB-633AF75C0829}" type="datetimeFigureOut">
              <a:rPr lang="de-DE" smtClean="0"/>
              <a:t>13.03.2023</a:t>
            </a:fld>
            <a:endParaRPr lang="de-DE"/>
          </a:p>
        </p:txBody>
      </p:sp>
      <p:sp>
        <p:nvSpPr>
          <p:cNvPr id="5" name="Fußzeilenplatzhalter 4">
            <a:extLst>
              <a:ext uri="{FF2B5EF4-FFF2-40B4-BE49-F238E27FC236}">
                <a16:creationId xmlns:a16="http://schemas.microsoft.com/office/drawing/2014/main" id="{C356657D-0BDF-B04F-992D-32D8E94973C2}"/>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35E19B92-1D2B-914E-9D8A-35E324435383}"/>
              </a:ext>
            </a:extLst>
          </p:cNvPr>
          <p:cNvSpPr>
            <a:spLocks noGrp="1"/>
          </p:cNvSpPr>
          <p:nvPr>
            <p:ph type="sldNum" sz="quarter" idx="12"/>
          </p:nvPr>
        </p:nvSpPr>
        <p:spPr>
          <a:xfrm>
            <a:off x="8610600" y="6356350"/>
            <a:ext cx="2743200" cy="365125"/>
          </a:xfrm>
          <a:prstGeom prst="rect">
            <a:avLst/>
          </a:prstGeom>
        </p:spPr>
        <p:txBody>
          <a:bodyPr/>
          <a:lstStyle/>
          <a:p>
            <a:fld id="{D64104E7-2B34-D146-94EF-FD9936D0DF13}" type="slidenum">
              <a:rPr lang="de-DE" smtClean="0"/>
              <a:t>‹Nr.›</a:t>
            </a:fld>
            <a:endParaRPr lang="de-DE"/>
          </a:p>
        </p:txBody>
      </p:sp>
    </p:spTree>
    <p:extLst>
      <p:ext uri="{BB962C8B-B14F-4D97-AF65-F5344CB8AC3E}">
        <p14:creationId xmlns:p14="http://schemas.microsoft.com/office/powerpoint/2010/main" val="545638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BE0534-E1C1-D044-86F2-A7E1C4CD6F0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98F0FA9-0562-0643-8BEF-0A8E3A99902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B8D6B342-7F59-7541-9A4C-6A696F70B3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3B4FF8B-31E9-2844-A1B8-15B337AE073D}"/>
              </a:ext>
            </a:extLst>
          </p:cNvPr>
          <p:cNvSpPr>
            <a:spLocks noGrp="1"/>
          </p:cNvSpPr>
          <p:nvPr>
            <p:ph type="dt" sz="half" idx="10"/>
          </p:nvPr>
        </p:nvSpPr>
        <p:spPr>
          <a:xfrm>
            <a:off x="838200" y="6356350"/>
            <a:ext cx="2743200" cy="365125"/>
          </a:xfrm>
          <a:prstGeom prst="rect">
            <a:avLst/>
          </a:prstGeom>
        </p:spPr>
        <p:txBody>
          <a:bodyPr/>
          <a:lstStyle/>
          <a:p>
            <a:fld id="{76915E9A-C137-2A42-B11F-70680CBBDB97}" type="datetimeFigureOut">
              <a:rPr lang="de-DE" smtClean="0"/>
              <a:t>13.03.2023</a:t>
            </a:fld>
            <a:endParaRPr lang="de-DE"/>
          </a:p>
        </p:txBody>
      </p:sp>
      <p:sp>
        <p:nvSpPr>
          <p:cNvPr id="6" name="Fußzeilenplatzhalter 5">
            <a:extLst>
              <a:ext uri="{FF2B5EF4-FFF2-40B4-BE49-F238E27FC236}">
                <a16:creationId xmlns:a16="http://schemas.microsoft.com/office/drawing/2014/main" id="{E8E011E8-3BCD-F44A-82B7-D8720621FE46}"/>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04E522E3-2F7E-984E-BAC4-1DA7F87099FE}"/>
              </a:ext>
            </a:extLst>
          </p:cNvPr>
          <p:cNvSpPr>
            <a:spLocks noGrp="1"/>
          </p:cNvSpPr>
          <p:nvPr>
            <p:ph type="sldNum" sz="quarter" idx="12"/>
          </p:nvPr>
        </p:nvSpPr>
        <p:spPr/>
        <p:txBody>
          <a:bodyPr/>
          <a:lstStyle/>
          <a:p>
            <a:fld id="{5258FB7F-1BBB-B248-8E00-44ECB7E618B7}" type="slidenum">
              <a:rPr lang="de-DE" smtClean="0"/>
              <a:t>‹Nr.›</a:t>
            </a:fld>
            <a:endParaRPr lang="de-DE"/>
          </a:p>
        </p:txBody>
      </p:sp>
    </p:spTree>
    <p:extLst>
      <p:ext uri="{BB962C8B-B14F-4D97-AF65-F5344CB8AC3E}">
        <p14:creationId xmlns:p14="http://schemas.microsoft.com/office/powerpoint/2010/main" val="241582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46F88-5A4D-984D-BB0A-98DA7FD7C70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7F741A1-7356-8A44-934B-E51CBD2429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8BE74BA6-28C6-3244-9BBE-107037717B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01E1DFB-7DF6-8C46-8976-549FF9281B63}"/>
              </a:ext>
            </a:extLst>
          </p:cNvPr>
          <p:cNvSpPr>
            <a:spLocks noGrp="1"/>
          </p:cNvSpPr>
          <p:nvPr>
            <p:ph type="dt" sz="half" idx="10"/>
          </p:nvPr>
        </p:nvSpPr>
        <p:spPr>
          <a:xfrm>
            <a:off x="838200" y="6356350"/>
            <a:ext cx="2743200" cy="365125"/>
          </a:xfrm>
          <a:prstGeom prst="rect">
            <a:avLst/>
          </a:prstGeom>
        </p:spPr>
        <p:txBody>
          <a:bodyPr/>
          <a:lstStyle/>
          <a:p>
            <a:fld id="{76915E9A-C137-2A42-B11F-70680CBBDB97}" type="datetimeFigureOut">
              <a:rPr lang="de-DE" smtClean="0"/>
              <a:t>13.03.2023</a:t>
            </a:fld>
            <a:endParaRPr lang="de-DE"/>
          </a:p>
        </p:txBody>
      </p:sp>
      <p:sp>
        <p:nvSpPr>
          <p:cNvPr id="6" name="Fußzeilenplatzhalter 5">
            <a:extLst>
              <a:ext uri="{FF2B5EF4-FFF2-40B4-BE49-F238E27FC236}">
                <a16:creationId xmlns:a16="http://schemas.microsoft.com/office/drawing/2014/main" id="{1CE29E09-94FD-1042-AB63-68F9E5D04FA7}"/>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2D28A33B-C726-2947-9033-062F07993596}"/>
              </a:ext>
            </a:extLst>
          </p:cNvPr>
          <p:cNvSpPr>
            <a:spLocks noGrp="1"/>
          </p:cNvSpPr>
          <p:nvPr>
            <p:ph type="sldNum" sz="quarter" idx="12"/>
          </p:nvPr>
        </p:nvSpPr>
        <p:spPr/>
        <p:txBody>
          <a:bodyPr/>
          <a:lstStyle/>
          <a:p>
            <a:fld id="{5258FB7F-1BBB-B248-8E00-44ECB7E618B7}" type="slidenum">
              <a:rPr lang="de-DE" smtClean="0"/>
              <a:t>‹Nr.›</a:t>
            </a:fld>
            <a:endParaRPr lang="de-DE"/>
          </a:p>
        </p:txBody>
      </p:sp>
    </p:spTree>
    <p:extLst>
      <p:ext uri="{BB962C8B-B14F-4D97-AF65-F5344CB8AC3E}">
        <p14:creationId xmlns:p14="http://schemas.microsoft.com/office/powerpoint/2010/main" val="2213294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6E695E-8BCA-5C4A-81D9-CB31D5BDAC80}"/>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83ACFC42-82A2-C243-8C92-24ADF6200327}"/>
              </a:ext>
            </a:extLst>
          </p:cNvPr>
          <p:cNvSpPr>
            <a:spLocks noGrp="1"/>
          </p:cNvSpPr>
          <p:nvPr>
            <p:ph type="body" orient="vert" idx="1"/>
          </p:nvPr>
        </p:nvSpPr>
        <p:spPr>
          <a:xfrm>
            <a:off x="838200" y="1825625"/>
            <a:ext cx="105156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B9270C4-5C3D-9241-A09C-2B2D0AA7B6F4}"/>
              </a:ext>
            </a:extLst>
          </p:cNvPr>
          <p:cNvSpPr>
            <a:spLocks noGrp="1"/>
          </p:cNvSpPr>
          <p:nvPr>
            <p:ph type="dt" sz="half" idx="10"/>
          </p:nvPr>
        </p:nvSpPr>
        <p:spPr>
          <a:xfrm>
            <a:off x="838200" y="6356350"/>
            <a:ext cx="2743200" cy="365125"/>
          </a:xfrm>
          <a:prstGeom prst="rect">
            <a:avLst/>
          </a:prstGeom>
        </p:spPr>
        <p:txBody>
          <a:bodyPr/>
          <a:lstStyle/>
          <a:p>
            <a:fld id="{76915E9A-C137-2A42-B11F-70680CBBDB97}" type="datetimeFigureOut">
              <a:rPr lang="de-DE" smtClean="0"/>
              <a:t>13.03.2023</a:t>
            </a:fld>
            <a:endParaRPr lang="de-DE"/>
          </a:p>
        </p:txBody>
      </p:sp>
      <p:sp>
        <p:nvSpPr>
          <p:cNvPr id="5" name="Fußzeilenplatzhalter 4">
            <a:extLst>
              <a:ext uri="{FF2B5EF4-FFF2-40B4-BE49-F238E27FC236}">
                <a16:creationId xmlns:a16="http://schemas.microsoft.com/office/drawing/2014/main" id="{B3385819-8F12-EC41-BC0F-347D784B3329}"/>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71E39B5-8A8F-A34C-8E5D-AE62D4918B4D}"/>
              </a:ext>
            </a:extLst>
          </p:cNvPr>
          <p:cNvSpPr>
            <a:spLocks noGrp="1"/>
          </p:cNvSpPr>
          <p:nvPr>
            <p:ph type="sldNum" sz="quarter" idx="12"/>
          </p:nvPr>
        </p:nvSpPr>
        <p:spPr/>
        <p:txBody>
          <a:bodyPr/>
          <a:lstStyle/>
          <a:p>
            <a:fld id="{5258FB7F-1BBB-B248-8E00-44ECB7E618B7}" type="slidenum">
              <a:rPr lang="de-DE" smtClean="0"/>
              <a:t>‹Nr.›</a:t>
            </a:fld>
            <a:endParaRPr lang="de-DE"/>
          </a:p>
        </p:txBody>
      </p:sp>
    </p:spTree>
    <p:extLst>
      <p:ext uri="{BB962C8B-B14F-4D97-AF65-F5344CB8AC3E}">
        <p14:creationId xmlns:p14="http://schemas.microsoft.com/office/powerpoint/2010/main" val="1484212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2CC85496-F783-C648-8A59-295194272CE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553AA0C-81EE-BE44-A21C-6A5CC23E7246}"/>
              </a:ext>
            </a:extLst>
          </p:cNvPr>
          <p:cNvSpPr>
            <a:spLocks noGrp="1"/>
          </p:cNvSpPr>
          <p:nvPr>
            <p:ph type="body" orient="vert" idx="1"/>
          </p:nvPr>
        </p:nvSpPr>
        <p:spPr>
          <a:xfrm>
            <a:off x="838200" y="365125"/>
            <a:ext cx="7734300" cy="58118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69094DC-AA7D-9E4C-933F-26F38CF65B51}"/>
              </a:ext>
            </a:extLst>
          </p:cNvPr>
          <p:cNvSpPr>
            <a:spLocks noGrp="1"/>
          </p:cNvSpPr>
          <p:nvPr>
            <p:ph type="dt" sz="half" idx="10"/>
          </p:nvPr>
        </p:nvSpPr>
        <p:spPr>
          <a:xfrm>
            <a:off x="838200" y="6356350"/>
            <a:ext cx="2743200" cy="365125"/>
          </a:xfrm>
          <a:prstGeom prst="rect">
            <a:avLst/>
          </a:prstGeom>
        </p:spPr>
        <p:txBody>
          <a:bodyPr/>
          <a:lstStyle/>
          <a:p>
            <a:fld id="{76915E9A-C137-2A42-B11F-70680CBBDB97}" type="datetimeFigureOut">
              <a:rPr lang="de-DE" smtClean="0"/>
              <a:t>13.03.2023</a:t>
            </a:fld>
            <a:endParaRPr lang="de-DE"/>
          </a:p>
        </p:txBody>
      </p:sp>
      <p:sp>
        <p:nvSpPr>
          <p:cNvPr id="5" name="Fußzeilenplatzhalter 4">
            <a:extLst>
              <a:ext uri="{FF2B5EF4-FFF2-40B4-BE49-F238E27FC236}">
                <a16:creationId xmlns:a16="http://schemas.microsoft.com/office/drawing/2014/main" id="{BA75F398-D0AB-1145-BD8F-41CFB959B1D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DE3B57FF-DA5F-5B42-A25A-1DD588D3B7E5}"/>
              </a:ext>
            </a:extLst>
          </p:cNvPr>
          <p:cNvSpPr>
            <a:spLocks noGrp="1"/>
          </p:cNvSpPr>
          <p:nvPr>
            <p:ph type="sldNum" sz="quarter" idx="12"/>
          </p:nvPr>
        </p:nvSpPr>
        <p:spPr/>
        <p:txBody>
          <a:bodyPr/>
          <a:lstStyle/>
          <a:p>
            <a:fld id="{5258FB7F-1BBB-B248-8E00-44ECB7E618B7}" type="slidenum">
              <a:rPr lang="de-DE" smtClean="0"/>
              <a:t>‹Nr.›</a:t>
            </a:fld>
            <a:endParaRPr lang="de-DE"/>
          </a:p>
        </p:txBody>
      </p:sp>
    </p:spTree>
    <p:extLst>
      <p:ext uri="{BB962C8B-B14F-4D97-AF65-F5344CB8AC3E}">
        <p14:creationId xmlns:p14="http://schemas.microsoft.com/office/powerpoint/2010/main" val="2218424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077E8-BEDC-3A4C-AC0B-9CC72E008CE8}"/>
              </a:ext>
            </a:extLst>
          </p:cNvPr>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a:extLst>
              <a:ext uri="{FF2B5EF4-FFF2-40B4-BE49-F238E27FC236}">
                <a16:creationId xmlns:a16="http://schemas.microsoft.com/office/drawing/2014/main" id="{5F2DE4FC-2108-244A-98BE-B852BC926976}"/>
              </a:ext>
            </a:extLst>
          </p:cNvPr>
          <p:cNvSpPr>
            <a:spLocks noGrp="1"/>
          </p:cNvSpPr>
          <p:nvPr>
            <p:ph idx="1"/>
          </p:nvPr>
        </p:nvSpPr>
        <p:spPr>
          <a:xfrm>
            <a:off x="838200" y="1825625"/>
            <a:ext cx="10515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30BA209-C11C-B040-B4FE-34A484972150}"/>
              </a:ext>
            </a:extLst>
          </p:cNvPr>
          <p:cNvSpPr>
            <a:spLocks noGrp="1"/>
          </p:cNvSpPr>
          <p:nvPr>
            <p:ph type="dt" sz="half" idx="10"/>
          </p:nvPr>
        </p:nvSpPr>
        <p:spPr>
          <a:xfrm>
            <a:off x="838200" y="6356350"/>
            <a:ext cx="2743200" cy="365125"/>
          </a:xfrm>
          <a:prstGeom prst="rect">
            <a:avLst/>
          </a:prstGeom>
        </p:spPr>
        <p:txBody>
          <a:bodyPr/>
          <a:lstStyle/>
          <a:p>
            <a:fld id="{C72BF751-D9D2-F94A-91CB-633AF75C0829}" type="datetimeFigureOut">
              <a:rPr lang="de-DE" smtClean="0"/>
              <a:t>13.03.2023</a:t>
            </a:fld>
            <a:endParaRPr lang="de-DE"/>
          </a:p>
        </p:txBody>
      </p:sp>
      <p:sp>
        <p:nvSpPr>
          <p:cNvPr id="5" name="Fußzeilenplatzhalter 4">
            <a:extLst>
              <a:ext uri="{FF2B5EF4-FFF2-40B4-BE49-F238E27FC236}">
                <a16:creationId xmlns:a16="http://schemas.microsoft.com/office/drawing/2014/main" id="{485DC852-FA3F-474A-B02A-ADD595D61657}"/>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1B79F0C1-2F66-4448-B62D-ECE30C24CCB7}"/>
              </a:ext>
            </a:extLst>
          </p:cNvPr>
          <p:cNvSpPr>
            <a:spLocks noGrp="1"/>
          </p:cNvSpPr>
          <p:nvPr>
            <p:ph type="sldNum" sz="quarter" idx="12"/>
          </p:nvPr>
        </p:nvSpPr>
        <p:spPr>
          <a:xfrm>
            <a:off x="8610600" y="6356350"/>
            <a:ext cx="2743200" cy="365125"/>
          </a:xfrm>
          <a:prstGeom prst="rect">
            <a:avLst/>
          </a:prstGeom>
        </p:spPr>
        <p:txBody>
          <a:bodyPr/>
          <a:lstStyle/>
          <a:p>
            <a:fld id="{D64104E7-2B34-D146-94EF-FD9936D0DF13}" type="slidenum">
              <a:rPr lang="de-DE" smtClean="0"/>
              <a:t>‹Nr.›</a:t>
            </a:fld>
            <a:endParaRPr lang="de-DE"/>
          </a:p>
        </p:txBody>
      </p:sp>
      <p:pic>
        <p:nvPicPr>
          <p:cNvPr id="8" name="Grafik 7">
            <a:extLst>
              <a:ext uri="{FF2B5EF4-FFF2-40B4-BE49-F238E27FC236}">
                <a16:creationId xmlns:a16="http://schemas.microsoft.com/office/drawing/2014/main" id="{BE64A28A-4CC0-F921-71C8-48483059116E}"/>
              </a:ext>
            </a:extLst>
          </p:cNvPr>
          <p:cNvPicPr>
            <a:picLocks noChangeAspect="1"/>
          </p:cNvPicPr>
          <p:nvPr userDrawn="1"/>
        </p:nvPicPr>
        <p:blipFill>
          <a:blip r:embed="rId2"/>
          <a:stretch>
            <a:fillRect/>
          </a:stretch>
        </p:blipFill>
        <p:spPr>
          <a:xfrm>
            <a:off x="8871438" y="86802"/>
            <a:ext cx="3153267" cy="397287"/>
          </a:xfrm>
          <a:prstGeom prst="rect">
            <a:avLst/>
          </a:prstGeom>
        </p:spPr>
      </p:pic>
    </p:spTree>
    <p:extLst>
      <p:ext uri="{BB962C8B-B14F-4D97-AF65-F5344CB8AC3E}">
        <p14:creationId xmlns:p14="http://schemas.microsoft.com/office/powerpoint/2010/main" val="3754197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7CCE40-0DEE-A34B-8BB6-E44F3AEA9E8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B49436ED-39CB-4C49-881A-2B12CE59C29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AD9E676C-3575-1C47-B447-4D69361465A5}"/>
              </a:ext>
            </a:extLst>
          </p:cNvPr>
          <p:cNvSpPr>
            <a:spLocks noGrp="1"/>
          </p:cNvSpPr>
          <p:nvPr>
            <p:ph type="dt" sz="half" idx="10"/>
          </p:nvPr>
        </p:nvSpPr>
        <p:spPr>
          <a:xfrm>
            <a:off x="838200" y="6356350"/>
            <a:ext cx="2743200" cy="365125"/>
          </a:xfrm>
          <a:prstGeom prst="rect">
            <a:avLst/>
          </a:prstGeom>
        </p:spPr>
        <p:txBody>
          <a:bodyPr/>
          <a:lstStyle/>
          <a:p>
            <a:fld id="{76915E9A-C137-2A42-B11F-70680CBBDB97}" type="datetimeFigureOut">
              <a:rPr lang="de-DE" smtClean="0"/>
              <a:t>13.03.2023</a:t>
            </a:fld>
            <a:endParaRPr lang="de-DE"/>
          </a:p>
        </p:txBody>
      </p:sp>
      <p:sp>
        <p:nvSpPr>
          <p:cNvPr id="5" name="Fußzeilenplatzhalter 4">
            <a:extLst>
              <a:ext uri="{FF2B5EF4-FFF2-40B4-BE49-F238E27FC236}">
                <a16:creationId xmlns:a16="http://schemas.microsoft.com/office/drawing/2014/main" id="{CEF18D67-7B0F-5744-8D90-344D90611E14}"/>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FA61A46-CA50-EE49-85FA-F6D6E8E32348}"/>
              </a:ext>
            </a:extLst>
          </p:cNvPr>
          <p:cNvSpPr>
            <a:spLocks noGrp="1"/>
          </p:cNvSpPr>
          <p:nvPr>
            <p:ph type="sldNum" sz="quarter" idx="12"/>
          </p:nvPr>
        </p:nvSpPr>
        <p:spPr/>
        <p:txBody>
          <a:bodyPr/>
          <a:lstStyle/>
          <a:p>
            <a:fld id="{5258FB7F-1BBB-B248-8E00-44ECB7E618B7}" type="slidenum">
              <a:rPr lang="de-DE" smtClean="0"/>
              <a:t>‹Nr.›</a:t>
            </a:fld>
            <a:endParaRPr lang="de-DE"/>
          </a:p>
        </p:txBody>
      </p:sp>
    </p:spTree>
    <p:extLst>
      <p:ext uri="{BB962C8B-B14F-4D97-AF65-F5344CB8AC3E}">
        <p14:creationId xmlns:p14="http://schemas.microsoft.com/office/powerpoint/2010/main" val="3025791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85A6FD-0112-3F44-A3CA-9A9DC723D54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7B32B18-B99A-6643-BEC7-25B07610C558}"/>
              </a:ext>
            </a:extLst>
          </p:cNvPr>
          <p:cNvSpPr>
            <a:spLocks noGrp="1"/>
          </p:cNvSpPr>
          <p:nvPr>
            <p:ph idx="1"/>
          </p:nvPr>
        </p:nvSpPr>
        <p:spPr>
          <a:xfrm>
            <a:off x="838200" y="1825625"/>
            <a:ext cx="10515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9F6A7A8-0B97-E847-96EA-5A22E923A3AB}"/>
              </a:ext>
            </a:extLst>
          </p:cNvPr>
          <p:cNvSpPr>
            <a:spLocks noGrp="1"/>
          </p:cNvSpPr>
          <p:nvPr>
            <p:ph type="dt" sz="half" idx="10"/>
          </p:nvPr>
        </p:nvSpPr>
        <p:spPr>
          <a:xfrm>
            <a:off x="838200" y="6356350"/>
            <a:ext cx="2743200" cy="365125"/>
          </a:xfrm>
          <a:prstGeom prst="rect">
            <a:avLst/>
          </a:prstGeom>
        </p:spPr>
        <p:txBody>
          <a:bodyPr/>
          <a:lstStyle/>
          <a:p>
            <a:fld id="{76915E9A-C137-2A42-B11F-70680CBBDB97}" type="datetimeFigureOut">
              <a:rPr lang="de-DE" smtClean="0"/>
              <a:t>13.03.2023</a:t>
            </a:fld>
            <a:endParaRPr lang="de-DE"/>
          </a:p>
        </p:txBody>
      </p:sp>
      <p:sp>
        <p:nvSpPr>
          <p:cNvPr id="5" name="Fußzeilenplatzhalter 4">
            <a:extLst>
              <a:ext uri="{FF2B5EF4-FFF2-40B4-BE49-F238E27FC236}">
                <a16:creationId xmlns:a16="http://schemas.microsoft.com/office/drawing/2014/main" id="{8B1CC5B8-DA22-8D41-A131-7D061A0FC810}"/>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C137CE9E-B6A6-CB43-A25E-119DB9CE93A4}"/>
              </a:ext>
            </a:extLst>
          </p:cNvPr>
          <p:cNvSpPr>
            <a:spLocks noGrp="1"/>
          </p:cNvSpPr>
          <p:nvPr>
            <p:ph type="sldNum" sz="quarter" idx="12"/>
          </p:nvPr>
        </p:nvSpPr>
        <p:spPr/>
        <p:txBody>
          <a:bodyPr/>
          <a:lstStyle/>
          <a:p>
            <a:fld id="{5258FB7F-1BBB-B248-8E00-44ECB7E618B7}" type="slidenum">
              <a:rPr lang="de-DE" smtClean="0"/>
              <a:t>‹Nr.›</a:t>
            </a:fld>
            <a:endParaRPr lang="de-DE"/>
          </a:p>
        </p:txBody>
      </p:sp>
    </p:spTree>
    <p:extLst>
      <p:ext uri="{BB962C8B-B14F-4D97-AF65-F5344CB8AC3E}">
        <p14:creationId xmlns:p14="http://schemas.microsoft.com/office/powerpoint/2010/main" val="4158143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BB57F-2CD3-B149-BB58-78C3531BDA9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8F7445C-A0C0-F644-A243-FD55B09CDF9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5FDAA30-D9AA-294A-A6A9-521C6C563F95}"/>
              </a:ext>
            </a:extLst>
          </p:cNvPr>
          <p:cNvSpPr>
            <a:spLocks noGrp="1"/>
          </p:cNvSpPr>
          <p:nvPr>
            <p:ph type="dt" sz="half" idx="10"/>
          </p:nvPr>
        </p:nvSpPr>
        <p:spPr>
          <a:xfrm>
            <a:off x="838200" y="6356350"/>
            <a:ext cx="2743200" cy="365125"/>
          </a:xfrm>
          <a:prstGeom prst="rect">
            <a:avLst/>
          </a:prstGeom>
        </p:spPr>
        <p:txBody>
          <a:bodyPr/>
          <a:lstStyle/>
          <a:p>
            <a:fld id="{76915E9A-C137-2A42-B11F-70680CBBDB97}" type="datetimeFigureOut">
              <a:rPr lang="de-DE" smtClean="0"/>
              <a:t>13.03.2023</a:t>
            </a:fld>
            <a:endParaRPr lang="de-DE"/>
          </a:p>
        </p:txBody>
      </p:sp>
      <p:sp>
        <p:nvSpPr>
          <p:cNvPr id="5" name="Fußzeilenplatzhalter 4">
            <a:extLst>
              <a:ext uri="{FF2B5EF4-FFF2-40B4-BE49-F238E27FC236}">
                <a16:creationId xmlns:a16="http://schemas.microsoft.com/office/drawing/2014/main" id="{6A653B0D-9538-8B44-8A78-CC242A8C746E}"/>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FD54BB54-E186-634D-A640-513C452B979F}"/>
              </a:ext>
            </a:extLst>
          </p:cNvPr>
          <p:cNvSpPr>
            <a:spLocks noGrp="1"/>
          </p:cNvSpPr>
          <p:nvPr>
            <p:ph type="sldNum" sz="quarter" idx="12"/>
          </p:nvPr>
        </p:nvSpPr>
        <p:spPr/>
        <p:txBody>
          <a:bodyPr/>
          <a:lstStyle/>
          <a:p>
            <a:fld id="{5258FB7F-1BBB-B248-8E00-44ECB7E618B7}" type="slidenum">
              <a:rPr lang="de-DE" smtClean="0"/>
              <a:t>‹Nr.›</a:t>
            </a:fld>
            <a:endParaRPr lang="de-DE"/>
          </a:p>
        </p:txBody>
      </p:sp>
    </p:spTree>
    <p:extLst>
      <p:ext uri="{BB962C8B-B14F-4D97-AF65-F5344CB8AC3E}">
        <p14:creationId xmlns:p14="http://schemas.microsoft.com/office/powerpoint/2010/main" val="872702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255EB9-C5B4-8842-A79B-6BFCE50FC21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8C8D049-C83D-974C-8A62-C45A2239DD23}"/>
              </a:ext>
            </a:extLst>
          </p:cNvPr>
          <p:cNvSpPr>
            <a:spLocks noGrp="1"/>
          </p:cNvSpPr>
          <p:nvPr>
            <p:ph sz="half" idx="1"/>
          </p:nvPr>
        </p:nvSpPr>
        <p:spPr>
          <a:xfrm>
            <a:off x="838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F7FE72E4-2399-D64A-B782-65804E1059D5}"/>
              </a:ext>
            </a:extLst>
          </p:cNvPr>
          <p:cNvSpPr>
            <a:spLocks noGrp="1"/>
          </p:cNvSpPr>
          <p:nvPr>
            <p:ph sz="half" idx="2"/>
          </p:nvPr>
        </p:nvSpPr>
        <p:spPr>
          <a:xfrm>
            <a:off x="6172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6F46EA5-CA46-D548-B365-A40A97CDAE31}"/>
              </a:ext>
            </a:extLst>
          </p:cNvPr>
          <p:cNvSpPr>
            <a:spLocks noGrp="1"/>
          </p:cNvSpPr>
          <p:nvPr>
            <p:ph type="dt" sz="half" idx="10"/>
          </p:nvPr>
        </p:nvSpPr>
        <p:spPr>
          <a:xfrm>
            <a:off x="838200" y="6356350"/>
            <a:ext cx="2743200" cy="365125"/>
          </a:xfrm>
          <a:prstGeom prst="rect">
            <a:avLst/>
          </a:prstGeom>
        </p:spPr>
        <p:txBody>
          <a:bodyPr/>
          <a:lstStyle/>
          <a:p>
            <a:fld id="{76915E9A-C137-2A42-B11F-70680CBBDB97}" type="datetimeFigureOut">
              <a:rPr lang="de-DE" smtClean="0"/>
              <a:t>13.03.2023</a:t>
            </a:fld>
            <a:endParaRPr lang="de-DE"/>
          </a:p>
        </p:txBody>
      </p:sp>
      <p:sp>
        <p:nvSpPr>
          <p:cNvPr id="6" name="Fußzeilenplatzhalter 5">
            <a:extLst>
              <a:ext uri="{FF2B5EF4-FFF2-40B4-BE49-F238E27FC236}">
                <a16:creationId xmlns:a16="http://schemas.microsoft.com/office/drawing/2014/main" id="{1F598683-4198-974D-891B-EE67C956157D}"/>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E38E7101-4ECD-3B4B-AC2A-0CA5C4183222}"/>
              </a:ext>
            </a:extLst>
          </p:cNvPr>
          <p:cNvSpPr>
            <a:spLocks noGrp="1"/>
          </p:cNvSpPr>
          <p:nvPr>
            <p:ph type="sldNum" sz="quarter" idx="12"/>
          </p:nvPr>
        </p:nvSpPr>
        <p:spPr/>
        <p:txBody>
          <a:bodyPr/>
          <a:lstStyle/>
          <a:p>
            <a:fld id="{5258FB7F-1BBB-B248-8E00-44ECB7E618B7}" type="slidenum">
              <a:rPr lang="de-DE" smtClean="0"/>
              <a:t>‹Nr.›</a:t>
            </a:fld>
            <a:endParaRPr lang="de-DE"/>
          </a:p>
        </p:txBody>
      </p:sp>
    </p:spTree>
    <p:extLst>
      <p:ext uri="{BB962C8B-B14F-4D97-AF65-F5344CB8AC3E}">
        <p14:creationId xmlns:p14="http://schemas.microsoft.com/office/powerpoint/2010/main" val="287239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3669F-A337-1E42-BE08-E8A67F77AAD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5E12522-D65C-8540-8D63-B67B62D381A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12C443A-EF24-C94C-929D-C3A39D7B36B2}"/>
              </a:ext>
            </a:extLst>
          </p:cNvPr>
          <p:cNvSpPr>
            <a:spLocks noGrp="1"/>
          </p:cNvSpPr>
          <p:nvPr>
            <p:ph sz="half" idx="2"/>
          </p:nvPr>
        </p:nvSpPr>
        <p:spPr>
          <a:xfrm>
            <a:off x="839788" y="2505075"/>
            <a:ext cx="515778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8F03747C-01D5-0047-9E68-557355E98E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C47ED56D-6EAA-6A43-B60F-FCB532513AD6}"/>
              </a:ext>
            </a:extLst>
          </p:cNvPr>
          <p:cNvSpPr>
            <a:spLocks noGrp="1"/>
          </p:cNvSpPr>
          <p:nvPr>
            <p:ph sz="quarter" idx="4"/>
          </p:nvPr>
        </p:nvSpPr>
        <p:spPr>
          <a:xfrm>
            <a:off x="6172200" y="2505075"/>
            <a:ext cx="5183188"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3FA9698-D78B-6946-BA54-E1D28BEDF3E0}"/>
              </a:ext>
            </a:extLst>
          </p:cNvPr>
          <p:cNvSpPr>
            <a:spLocks noGrp="1"/>
          </p:cNvSpPr>
          <p:nvPr>
            <p:ph type="dt" sz="half" idx="10"/>
          </p:nvPr>
        </p:nvSpPr>
        <p:spPr>
          <a:xfrm>
            <a:off x="838200" y="6356350"/>
            <a:ext cx="2743200" cy="365125"/>
          </a:xfrm>
          <a:prstGeom prst="rect">
            <a:avLst/>
          </a:prstGeom>
        </p:spPr>
        <p:txBody>
          <a:bodyPr/>
          <a:lstStyle/>
          <a:p>
            <a:fld id="{76915E9A-C137-2A42-B11F-70680CBBDB97}" type="datetimeFigureOut">
              <a:rPr lang="de-DE" smtClean="0"/>
              <a:t>13.03.2023</a:t>
            </a:fld>
            <a:endParaRPr lang="de-DE"/>
          </a:p>
        </p:txBody>
      </p:sp>
      <p:sp>
        <p:nvSpPr>
          <p:cNvPr id="8" name="Fußzeilenplatzhalter 7">
            <a:extLst>
              <a:ext uri="{FF2B5EF4-FFF2-40B4-BE49-F238E27FC236}">
                <a16:creationId xmlns:a16="http://schemas.microsoft.com/office/drawing/2014/main" id="{8A4B27D6-5F91-DE45-AF90-B8C1F4EA0934}"/>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306B809F-EC06-DD4C-A59C-D42587CBB58C}"/>
              </a:ext>
            </a:extLst>
          </p:cNvPr>
          <p:cNvSpPr>
            <a:spLocks noGrp="1"/>
          </p:cNvSpPr>
          <p:nvPr>
            <p:ph type="sldNum" sz="quarter" idx="12"/>
          </p:nvPr>
        </p:nvSpPr>
        <p:spPr/>
        <p:txBody>
          <a:bodyPr/>
          <a:lstStyle/>
          <a:p>
            <a:fld id="{5258FB7F-1BBB-B248-8E00-44ECB7E618B7}" type="slidenum">
              <a:rPr lang="de-DE" smtClean="0"/>
              <a:t>‹Nr.›</a:t>
            </a:fld>
            <a:endParaRPr lang="de-DE"/>
          </a:p>
        </p:txBody>
      </p:sp>
    </p:spTree>
    <p:extLst>
      <p:ext uri="{BB962C8B-B14F-4D97-AF65-F5344CB8AC3E}">
        <p14:creationId xmlns:p14="http://schemas.microsoft.com/office/powerpoint/2010/main" val="3956807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BC555B-C4BC-1F43-A4DD-341BC829C02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C9766783-D2B5-6447-B295-A6A8168D6150}"/>
              </a:ext>
            </a:extLst>
          </p:cNvPr>
          <p:cNvSpPr>
            <a:spLocks noGrp="1"/>
          </p:cNvSpPr>
          <p:nvPr>
            <p:ph type="dt" sz="half" idx="10"/>
          </p:nvPr>
        </p:nvSpPr>
        <p:spPr>
          <a:xfrm>
            <a:off x="838200" y="6356350"/>
            <a:ext cx="2743200" cy="365125"/>
          </a:xfrm>
          <a:prstGeom prst="rect">
            <a:avLst/>
          </a:prstGeom>
        </p:spPr>
        <p:txBody>
          <a:bodyPr/>
          <a:lstStyle/>
          <a:p>
            <a:fld id="{76915E9A-C137-2A42-B11F-70680CBBDB97}" type="datetimeFigureOut">
              <a:rPr lang="de-DE" smtClean="0"/>
              <a:t>13.03.2023</a:t>
            </a:fld>
            <a:endParaRPr lang="de-DE"/>
          </a:p>
        </p:txBody>
      </p:sp>
      <p:sp>
        <p:nvSpPr>
          <p:cNvPr id="4" name="Fußzeilenplatzhalter 3">
            <a:extLst>
              <a:ext uri="{FF2B5EF4-FFF2-40B4-BE49-F238E27FC236}">
                <a16:creationId xmlns:a16="http://schemas.microsoft.com/office/drawing/2014/main" id="{371A9E30-6581-9B48-8B0A-C040070185CB}"/>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49452D8B-F646-4D40-B92B-FE00C486DCFA}"/>
              </a:ext>
            </a:extLst>
          </p:cNvPr>
          <p:cNvSpPr>
            <a:spLocks noGrp="1"/>
          </p:cNvSpPr>
          <p:nvPr>
            <p:ph type="sldNum" sz="quarter" idx="12"/>
          </p:nvPr>
        </p:nvSpPr>
        <p:spPr/>
        <p:txBody>
          <a:bodyPr/>
          <a:lstStyle/>
          <a:p>
            <a:fld id="{5258FB7F-1BBB-B248-8E00-44ECB7E618B7}" type="slidenum">
              <a:rPr lang="de-DE" smtClean="0"/>
              <a:t>‹Nr.›</a:t>
            </a:fld>
            <a:endParaRPr lang="de-DE"/>
          </a:p>
        </p:txBody>
      </p:sp>
    </p:spTree>
    <p:extLst>
      <p:ext uri="{BB962C8B-B14F-4D97-AF65-F5344CB8AC3E}">
        <p14:creationId xmlns:p14="http://schemas.microsoft.com/office/powerpoint/2010/main" val="2352051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1F0AEE46-2E44-654E-8F73-E864D54FDF25}"/>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7D47A3AE-897C-E34F-9B82-A6355494801A}"/>
              </a:ext>
            </a:extLst>
          </p:cNvPr>
          <p:cNvSpPr>
            <a:spLocks noGrp="1"/>
          </p:cNvSpPr>
          <p:nvPr>
            <p:ph type="sldNum" sz="quarter" idx="12"/>
          </p:nvPr>
        </p:nvSpPr>
        <p:spPr/>
        <p:txBody>
          <a:bodyPr/>
          <a:lstStyle/>
          <a:p>
            <a:fld id="{5258FB7F-1BBB-B248-8E00-44ECB7E618B7}" type="slidenum">
              <a:rPr lang="de-DE" smtClean="0"/>
              <a:t>‹Nr.›</a:t>
            </a:fld>
            <a:endParaRPr lang="de-DE"/>
          </a:p>
        </p:txBody>
      </p:sp>
    </p:spTree>
    <p:extLst>
      <p:ext uri="{BB962C8B-B14F-4D97-AF65-F5344CB8AC3E}">
        <p14:creationId xmlns:p14="http://schemas.microsoft.com/office/powerpoint/2010/main" val="10650152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671102"/>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A7703C1-2208-D94B-AE9F-D0BCC704CE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6" name="Foliennummernplatzhalter 5">
            <a:extLst>
              <a:ext uri="{FF2B5EF4-FFF2-40B4-BE49-F238E27FC236}">
                <a16:creationId xmlns:a16="http://schemas.microsoft.com/office/drawing/2014/main" id="{52156EB9-C596-C44A-B68F-D4F54D742C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8FB7F-1BBB-B248-8E00-44ECB7E618B7}" type="slidenum">
              <a:rPr lang="de-DE" smtClean="0"/>
              <a:t>‹Nr.›</a:t>
            </a:fld>
            <a:endParaRPr lang="de-DE"/>
          </a:p>
        </p:txBody>
      </p:sp>
      <p:sp>
        <p:nvSpPr>
          <p:cNvPr id="7" name="TextBox 11">
            <a:extLst>
              <a:ext uri="{FF2B5EF4-FFF2-40B4-BE49-F238E27FC236}">
                <a16:creationId xmlns:a16="http://schemas.microsoft.com/office/drawing/2014/main" id="{2ECE8EAB-FEE0-7745-A020-B2501D96FCC7}"/>
              </a:ext>
            </a:extLst>
          </p:cNvPr>
          <p:cNvSpPr txBox="1"/>
          <p:nvPr userDrawn="1"/>
        </p:nvSpPr>
        <p:spPr>
          <a:xfrm>
            <a:off x="11418881" y="6296637"/>
            <a:ext cx="922847" cy="369259"/>
          </a:xfrm>
          <a:prstGeom prst="rect">
            <a:avLst/>
          </a:prstGeom>
          <a:solidFill>
            <a:srgbClr val="FFC524"/>
          </a:solidFill>
        </p:spPr>
        <p:txBody>
          <a:bodyPr wrap="square" lIns="182807" tIns="91404" rIns="182807" bIns="91404" rtlCol="0">
            <a:spAutoFit/>
          </a:bodyPr>
          <a:lstStyle/>
          <a:p>
            <a:pPr algn="ctr"/>
            <a:fld id="{260E2A6B-A809-4840-BF14-8648BC0BDF87}" type="slidenum">
              <a:rPr lang="id-ID" sz="1200" b="0" i="0" smtClean="0">
                <a:solidFill>
                  <a:srgbClr val="0355A0"/>
                </a:solidFill>
                <a:latin typeface="Avenir Book" panose="02000503020000020003" pitchFamily="2" charset="0"/>
                <a:ea typeface="Lato" charset="0"/>
                <a:cs typeface="Lato" charset="0"/>
              </a:rPr>
              <a:pPr algn="ctr"/>
              <a:t>‹Nr.›</a:t>
            </a:fld>
            <a:endParaRPr lang="id-ID" sz="1200" b="0" i="0">
              <a:solidFill>
                <a:srgbClr val="0355A0"/>
              </a:solidFill>
              <a:latin typeface="Avenir Book" panose="02000503020000020003" pitchFamily="2" charset="0"/>
              <a:ea typeface="Lato" charset="0"/>
              <a:cs typeface="Lato" charset="0"/>
            </a:endParaRPr>
          </a:p>
        </p:txBody>
      </p:sp>
      <p:pic>
        <p:nvPicPr>
          <p:cNvPr id="4" name="Grafik 3">
            <a:extLst>
              <a:ext uri="{FF2B5EF4-FFF2-40B4-BE49-F238E27FC236}">
                <a16:creationId xmlns:a16="http://schemas.microsoft.com/office/drawing/2014/main" id="{C383031F-39A2-4111-403D-F4BCBF9F4990}"/>
              </a:ext>
            </a:extLst>
          </p:cNvPr>
          <p:cNvPicPr>
            <a:picLocks noChangeAspect="1"/>
          </p:cNvPicPr>
          <p:nvPr userDrawn="1"/>
        </p:nvPicPr>
        <p:blipFill>
          <a:blip r:embed="rId13"/>
          <a:stretch>
            <a:fillRect/>
          </a:stretch>
        </p:blipFill>
        <p:spPr>
          <a:xfrm>
            <a:off x="7851530" y="92496"/>
            <a:ext cx="4187035" cy="527533"/>
          </a:xfrm>
          <a:prstGeom prst="rect">
            <a:avLst/>
          </a:prstGeom>
        </p:spPr>
      </p:pic>
    </p:spTree>
    <p:extLst>
      <p:ext uri="{BB962C8B-B14F-4D97-AF65-F5344CB8AC3E}">
        <p14:creationId xmlns:p14="http://schemas.microsoft.com/office/powerpoint/2010/main" val="420758147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palliative-ostschweiz.ch/"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palliative-ostschweiz.ch/fileadmin/Dateiliste/palliative_otschweiz/Foren/2018_01_08_Leitfaden_fu__r_Foren.pdf" TargetMode="External"/><Relationship Id="rId7" Type="http://schemas.openxmlformats.org/officeDocument/2006/relationships/hyperlink" Target="https://www.palliative-ostschweiz.ch/palliative-ostschweiz/organisation/forum-palliative-care"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hyperlink" Target="https://www.youtube.com/watch?v=xluNflV6XSM&amp;t=5s" TargetMode="External"/><Relationship Id="rId5" Type="http://schemas.openxmlformats.org/officeDocument/2006/relationships/hyperlink" Target="https://www.palliative-ostschweiz.ch/fileadmin/Dateiliste/palliative.ch/2022_06_Foren_in_der_Ostschweiz_pallch.pdf" TargetMode="External"/><Relationship Id="rId4" Type="http://schemas.openxmlformats.org/officeDocument/2006/relationships/hyperlink" Target="file:///\\f01\m28$\katharina.linsi\daten\Downloads\2020_01_14_Reglement_Plattform_Jan._2020_genehmigt.docx%20(3).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www.bag.admin.ch/bag/de/home/themen/strategien-politik/nationale-gesundheitsstrategien/strategie-palliative-care.html" TargetMode="External"/><Relationship Id="rId2" Type="http://schemas.openxmlformats.org/officeDocument/2006/relationships/image" Target="../media/image4.emf"/><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hyperlink" Target="file:///C:\Users\k.linsi\Downloads\2018_01_08_Leitfaden_fu__r_Foren%20(2).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jpg"/><Relationship Id="rId18" Type="http://schemas.openxmlformats.org/officeDocument/2006/relationships/image" Target="../media/image25.jpg"/><Relationship Id="rId3" Type="http://schemas.openxmlformats.org/officeDocument/2006/relationships/image" Target="../media/image10.jpg"/><Relationship Id="rId7" Type="http://schemas.openxmlformats.org/officeDocument/2006/relationships/image" Target="../media/image14.jpg"/><Relationship Id="rId12" Type="http://schemas.openxmlformats.org/officeDocument/2006/relationships/image" Target="../media/image19.jpg"/><Relationship Id="rId17" Type="http://schemas.openxmlformats.org/officeDocument/2006/relationships/image" Target="../media/image24.jpg"/><Relationship Id="rId2" Type="http://schemas.openxmlformats.org/officeDocument/2006/relationships/image" Target="../media/image9.png"/><Relationship Id="rId16" Type="http://schemas.openxmlformats.org/officeDocument/2006/relationships/image" Target="../media/image23.jpg"/><Relationship Id="rId20" Type="http://schemas.openxmlformats.org/officeDocument/2006/relationships/image" Target="../media/image27.jpg"/><Relationship Id="rId1" Type="http://schemas.openxmlformats.org/officeDocument/2006/relationships/slideLayout" Target="../slideLayouts/slideLayout9.xml"/><Relationship Id="rId6" Type="http://schemas.openxmlformats.org/officeDocument/2006/relationships/image" Target="../media/image13.png"/><Relationship Id="rId11" Type="http://schemas.openxmlformats.org/officeDocument/2006/relationships/image" Target="../media/image18.jpg"/><Relationship Id="rId5" Type="http://schemas.openxmlformats.org/officeDocument/2006/relationships/image" Target="../media/image12.jpg"/><Relationship Id="rId15" Type="http://schemas.openxmlformats.org/officeDocument/2006/relationships/image" Target="../media/image22.jpg"/><Relationship Id="rId10" Type="http://schemas.openxmlformats.org/officeDocument/2006/relationships/image" Target="../media/image17.jpg"/><Relationship Id="rId19" Type="http://schemas.openxmlformats.org/officeDocument/2006/relationships/image" Target="../media/image26.jpg"/><Relationship Id="rId4" Type="http://schemas.openxmlformats.org/officeDocument/2006/relationships/image" Target="../media/image11.jpg"/><Relationship Id="rId9" Type="http://schemas.openxmlformats.org/officeDocument/2006/relationships/image" Target="../media/image16.jpg"/><Relationship Id="rId1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hyperlink" Target="file:///C:\Users\k.linsi\Downloads\2018_01_08_Leitfaden_fu__r_Foren.pdf"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A6FF2CC9-1646-4108-AA72-064B2A783D03}"/>
              </a:ext>
            </a:extLst>
          </p:cNvPr>
          <p:cNvPicPr>
            <a:picLocks noChangeAspect="1"/>
          </p:cNvPicPr>
          <p:nvPr/>
        </p:nvPicPr>
        <p:blipFill rotWithShape="1">
          <a:blip r:embed="rId3"/>
          <a:srcRect l="43670"/>
          <a:stretch/>
        </p:blipFill>
        <p:spPr>
          <a:xfrm>
            <a:off x="5317724" y="1262056"/>
            <a:ext cx="6874276" cy="3578769"/>
          </a:xfrm>
          <a:prstGeom prst="rect">
            <a:avLst/>
          </a:prstGeom>
        </p:spPr>
      </p:pic>
      <p:sp>
        <p:nvSpPr>
          <p:cNvPr id="2" name="Title 1"/>
          <p:cNvSpPr>
            <a:spLocks noGrp="1"/>
          </p:cNvSpPr>
          <p:nvPr>
            <p:ph type="ctrTitle"/>
          </p:nvPr>
        </p:nvSpPr>
        <p:spPr>
          <a:xfrm>
            <a:off x="177896" y="1370325"/>
            <a:ext cx="4932161" cy="1458094"/>
          </a:xfrm>
        </p:spPr>
        <p:txBody>
          <a:bodyPr>
            <a:normAutofit fontScale="90000"/>
          </a:bodyPr>
          <a:lstStyle/>
          <a:p>
            <a:r>
              <a:rPr lang="en-US" sz="4000" dirty="0">
                <a:solidFill>
                  <a:srgbClr val="0355A0"/>
                </a:solidFill>
                <a:latin typeface="Univers" panose="020B0503020202020204" pitchFamily="34" charset="0"/>
                <a:ea typeface="Verdana" panose="020B0604030504040204" pitchFamily="34" charset="0"/>
                <a:cs typeface="Verdana" panose="020B0604030504040204" pitchFamily="34" charset="0"/>
              </a:rPr>
              <a:t> </a:t>
            </a:r>
            <a:br>
              <a:rPr lang="en-US" sz="3200" dirty="0">
                <a:solidFill>
                  <a:srgbClr val="FFC524"/>
                </a:solidFill>
                <a:latin typeface="Univers" panose="020B0503020202020204" pitchFamily="34" charset="0"/>
                <a:ea typeface="Verdana" panose="020B0604030504040204" pitchFamily="34" charset="0"/>
                <a:cs typeface="Verdana" panose="020B0604030504040204" pitchFamily="34" charset="0"/>
              </a:rPr>
            </a:br>
            <a:br>
              <a:rPr lang="en-US" sz="2000" dirty="0">
                <a:solidFill>
                  <a:srgbClr val="0355A0"/>
                </a:solidFill>
                <a:latin typeface="Univers" panose="020B0503020202020204" pitchFamily="34" charset="0"/>
                <a:ea typeface="Verdana" panose="020B0604030504040204" pitchFamily="34" charset="0"/>
                <a:cs typeface="Verdana" panose="020B0604030504040204" pitchFamily="34" charset="0"/>
              </a:rPr>
            </a:br>
            <a:br>
              <a:rPr lang="en-US" sz="3600" dirty="0">
                <a:solidFill>
                  <a:srgbClr val="0355A0"/>
                </a:solidFill>
                <a:latin typeface="Univers" panose="020B0503020202020204" pitchFamily="34" charset="0"/>
                <a:ea typeface="Verdana" panose="020B0604030504040204" pitchFamily="34" charset="0"/>
              </a:rPr>
            </a:br>
            <a:r>
              <a:rPr lang="en-US" sz="3600" dirty="0">
                <a:solidFill>
                  <a:srgbClr val="0355A0"/>
                </a:solidFill>
                <a:latin typeface="Univers Light" panose="020B0403020202020204" pitchFamily="34" charset="0"/>
                <a:ea typeface="Verdana" panose="020B0604030504040204" pitchFamily="34" charset="0"/>
                <a:cs typeface="Verdana" panose="020B0604030504040204" pitchFamily="34" charset="0"/>
              </a:rPr>
              <a:t>palliative.</a:t>
            </a:r>
            <a:r>
              <a:rPr lang="en-US" sz="3600" dirty="0">
                <a:solidFill>
                  <a:srgbClr val="0355A0"/>
                </a:solidFill>
                <a:latin typeface="Univers Light" panose="020B0403020202020204" pitchFamily="34" charset="0"/>
                <a:ea typeface="Verdana" panose="020B0604030504040204" pitchFamily="34" charset="0"/>
              </a:rPr>
              <a:t>ch</a:t>
            </a:r>
            <a:br>
              <a:rPr lang="en-US" sz="3600" dirty="0">
                <a:solidFill>
                  <a:srgbClr val="0355A0"/>
                </a:solidFill>
                <a:latin typeface="Univers" panose="020B0503020202020204" pitchFamily="34" charset="0"/>
                <a:ea typeface="Verdana" panose="020B0604030504040204" pitchFamily="34" charset="0"/>
              </a:rPr>
            </a:br>
            <a:r>
              <a:rPr lang="en-US" sz="3600" dirty="0">
                <a:solidFill>
                  <a:srgbClr val="FFC000"/>
                </a:solidFill>
                <a:latin typeface="Univers Light" panose="020B0403020202020204" pitchFamily="34" charset="0"/>
                <a:ea typeface="Verdana" panose="020B0604030504040204" pitchFamily="34" charset="0"/>
                <a:cs typeface="Verdana" panose="020B0604030504040204" pitchFamily="34" charset="0"/>
                <a:hlinkClick r:id="rId4">
                  <a:extLst>
                    <a:ext uri="{A12FA001-AC4F-418D-AE19-62706E023703}">
                      <ahyp:hlinkClr xmlns:ahyp="http://schemas.microsoft.com/office/drawing/2018/hyperlinkcolor" val="tx"/>
                    </a:ext>
                  </a:extLst>
                </a:hlinkClick>
              </a:rPr>
              <a:t>palliative-ostschweiz.ch</a:t>
            </a:r>
            <a:br>
              <a:rPr lang="en-US" sz="3600" dirty="0">
                <a:solidFill>
                  <a:srgbClr val="0355A0"/>
                </a:solidFill>
                <a:latin typeface="Univers Light" panose="020B0403020202020204" pitchFamily="34" charset="0"/>
                <a:ea typeface="Verdana" panose="020B0604030504040204" pitchFamily="34" charset="0"/>
              </a:rPr>
            </a:br>
            <a:r>
              <a:rPr lang="en-US" sz="3600" dirty="0">
                <a:solidFill>
                  <a:srgbClr val="0355A0"/>
                </a:solidFill>
                <a:latin typeface="Univers Light" panose="020B0403020202020204" pitchFamily="34" charset="0"/>
                <a:ea typeface="Verdana" panose="020B0604030504040204" pitchFamily="34" charset="0"/>
              </a:rPr>
              <a:t> </a:t>
            </a:r>
            <a:r>
              <a:rPr lang="de-DE" sz="2200" dirty="0">
                <a:solidFill>
                  <a:srgbClr val="0355A0"/>
                </a:solidFill>
                <a:latin typeface="Univers Light" panose="020B0403020202020204" pitchFamily="34" charset="0"/>
                <a:ea typeface="Verdana" panose="020B0604030504040204" pitchFamily="34" charset="0"/>
              </a:rPr>
              <a:t>Schweizerische Gesellschaft für </a:t>
            </a:r>
            <a:br>
              <a:rPr lang="de-DE" sz="2200" dirty="0">
                <a:solidFill>
                  <a:srgbClr val="0355A0"/>
                </a:solidFill>
                <a:latin typeface="Univers Light" panose="020B0403020202020204" pitchFamily="34" charset="0"/>
                <a:ea typeface="Verdana" panose="020B0604030504040204" pitchFamily="34" charset="0"/>
              </a:rPr>
            </a:br>
            <a:r>
              <a:rPr lang="de-DE" sz="2200" dirty="0">
                <a:solidFill>
                  <a:srgbClr val="0355A0"/>
                </a:solidFill>
                <a:latin typeface="Univers Light" panose="020B0403020202020204" pitchFamily="34" charset="0"/>
                <a:ea typeface="Verdana" panose="020B0604030504040204" pitchFamily="34" charset="0"/>
              </a:rPr>
              <a:t>Palliative Medizin, Pflege und Begleitung</a:t>
            </a:r>
            <a:endParaRPr lang="en-US" sz="3600" dirty="0">
              <a:solidFill>
                <a:srgbClr val="0355A0"/>
              </a:solidFill>
              <a:latin typeface="Univers Light" panose="020B0403020202020204" pitchFamily="34" charset="0"/>
              <a:ea typeface="Verdana" panose="020B0604030504040204" pitchFamily="34" charset="0"/>
            </a:endParaRPr>
          </a:p>
        </p:txBody>
      </p:sp>
      <p:cxnSp>
        <p:nvCxnSpPr>
          <p:cNvPr id="11" name="Gerade Verbindung 10">
            <a:extLst>
              <a:ext uri="{FF2B5EF4-FFF2-40B4-BE49-F238E27FC236}">
                <a16:creationId xmlns:a16="http://schemas.microsoft.com/office/drawing/2014/main" id="{AA8D5B4E-28A7-884F-84AB-CA01556104DB}"/>
              </a:ext>
            </a:extLst>
          </p:cNvPr>
          <p:cNvCxnSpPr>
            <a:cxnSpLocks/>
          </p:cNvCxnSpPr>
          <p:nvPr/>
        </p:nvCxnSpPr>
        <p:spPr>
          <a:xfrm>
            <a:off x="838080" y="4055294"/>
            <a:ext cx="3328988" cy="0"/>
          </a:xfrm>
          <a:prstGeom prst="line">
            <a:avLst/>
          </a:prstGeom>
          <a:ln w="25400">
            <a:solidFill>
              <a:srgbClr val="0355A0"/>
            </a:solidFill>
            <a:prstDash val="sysDot"/>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B4425F6B-0AF9-46F1-88F2-F69DBA10263B}"/>
              </a:ext>
            </a:extLst>
          </p:cNvPr>
          <p:cNvPicPr>
            <a:picLocks noChangeAspect="1"/>
          </p:cNvPicPr>
          <p:nvPr/>
        </p:nvPicPr>
        <p:blipFill>
          <a:blip r:embed="rId5"/>
          <a:stretch>
            <a:fillRect/>
          </a:stretch>
        </p:blipFill>
        <p:spPr>
          <a:xfrm>
            <a:off x="5190067" y="96519"/>
            <a:ext cx="6715987" cy="846161"/>
          </a:xfrm>
          <a:prstGeom prst="rect">
            <a:avLst/>
          </a:prstGeom>
        </p:spPr>
      </p:pic>
      <p:sp>
        <p:nvSpPr>
          <p:cNvPr id="9" name="Title 1">
            <a:extLst>
              <a:ext uri="{FF2B5EF4-FFF2-40B4-BE49-F238E27FC236}">
                <a16:creationId xmlns:a16="http://schemas.microsoft.com/office/drawing/2014/main" id="{56069295-4E4B-429E-B618-5153DE5F3E15}"/>
              </a:ext>
            </a:extLst>
          </p:cNvPr>
          <p:cNvSpPr txBox="1">
            <a:spLocks/>
          </p:cNvSpPr>
          <p:nvPr/>
        </p:nvSpPr>
        <p:spPr>
          <a:xfrm>
            <a:off x="4058274" y="5682693"/>
            <a:ext cx="8045743" cy="1129581"/>
          </a:xfrm>
          <a:prstGeom prst="rect">
            <a:avLst/>
          </a:prstGeom>
        </p:spPr>
        <p:txBody>
          <a:bodyPr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4000" dirty="0">
                <a:solidFill>
                  <a:srgbClr val="0355A0"/>
                </a:solidFill>
                <a:latin typeface="Univers Light" panose="020B0403020202020204" pitchFamily="34" charset="0"/>
                <a:ea typeface="Verdana" panose="020B0604030504040204" pitchFamily="34" charset="0"/>
                <a:cs typeface="Verdana" panose="020B0604030504040204" pitchFamily="34" charset="0"/>
              </a:rPr>
              <a:t> 7. November 2022</a:t>
            </a:r>
          </a:p>
          <a:p>
            <a:pPr algn="r"/>
            <a:endParaRPr lang="en-US" sz="4000" dirty="0">
              <a:solidFill>
                <a:srgbClr val="0355A0"/>
              </a:solidFill>
              <a:latin typeface="Univers Light" panose="020B0403020202020204" pitchFamily="34" charset="0"/>
              <a:ea typeface="Verdana" panose="020B0604030504040204" pitchFamily="34" charset="0"/>
              <a:cs typeface="Verdana" panose="020B0604030504040204" pitchFamily="34" charset="0"/>
            </a:endParaRPr>
          </a:p>
          <a:p>
            <a:pPr algn="r"/>
            <a:r>
              <a:rPr lang="en-US" sz="3700" dirty="0" err="1">
                <a:solidFill>
                  <a:srgbClr val="0355A0"/>
                </a:solidFill>
                <a:latin typeface="Univers Light" panose="020B0403020202020204" pitchFamily="34" charset="0"/>
                <a:ea typeface="Verdana" panose="020B0604030504040204" pitchFamily="34" charset="0"/>
                <a:cs typeface="Verdana" panose="020B0604030504040204" pitchFamily="34" charset="0"/>
              </a:rPr>
              <a:t>Ohne</a:t>
            </a:r>
            <a:r>
              <a:rPr lang="en-US" sz="3700" dirty="0">
                <a:solidFill>
                  <a:srgbClr val="0355A0"/>
                </a:solidFill>
                <a:latin typeface="Univers Light" panose="020B0403020202020204" pitchFamily="34" charset="0"/>
                <a:ea typeface="Verdana" panose="020B0604030504040204" pitchFamily="34" charset="0"/>
                <a:cs typeface="Verdana" panose="020B0604030504040204" pitchFamily="34" charset="0"/>
              </a:rPr>
              <a:t> </a:t>
            </a:r>
            <a:r>
              <a:rPr lang="en-US" sz="3700" dirty="0" err="1">
                <a:solidFill>
                  <a:srgbClr val="0355A0"/>
                </a:solidFill>
                <a:latin typeface="Univers Light" panose="020B0403020202020204" pitchFamily="34" charset="0"/>
                <a:ea typeface="Verdana" panose="020B0604030504040204" pitchFamily="34" charset="0"/>
                <a:cs typeface="Verdana" panose="020B0604030504040204" pitchFamily="34" charset="0"/>
              </a:rPr>
              <a:t>Vernetzung</a:t>
            </a:r>
            <a:r>
              <a:rPr lang="en-US" sz="3700" dirty="0">
                <a:solidFill>
                  <a:srgbClr val="0355A0"/>
                </a:solidFill>
                <a:latin typeface="Univers Light" panose="020B0403020202020204" pitchFamily="34" charset="0"/>
                <a:ea typeface="Verdana" panose="020B0604030504040204" pitchFamily="34" charset="0"/>
                <a:cs typeface="Verdana" panose="020B0604030504040204" pitchFamily="34" charset="0"/>
              </a:rPr>
              <a:t>, </a:t>
            </a:r>
            <a:r>
              <a:rPr lang="en-US" sz="3700" dirty="0" err="1">
                <a:solidFill>
                  <a:srgbClr val="0355A0"/>
                </a:solidFill>
                <a:latin typeface="Univers Light" panose="020B0403020202020204" pitchFamily="34" charset="0"/>
                <a:ea typeface="Verdana" panose="020B0604030504040204" pitchFamily="34" charset="0"/>
                <a:cs typeface="Verdana" panose="020B0604030504040204" pitchFamily="34" charset="0"/>
              </a:rPr>
              <a:t>keine</a:t>
            </a:r>
            <a:r>
              <a:rPr lang="en-US" sz="3700" dirty="0">
                <a:solidFill>
                  <a:srgbClr val="0355A0"/>
                </a:solidFill>
                <a:latin typeface="Univers Light" panose="020B0403020202020204" pitchFamily="34" charset="0"/>
                <a:ea typeface="Verdana" panose="020B0604030504040204" pitchFamily="34" charset="0"/>
                <a:cs typeface="Verdana" panose="020B0604030504040204" pitchFamily="34" charset="0"/>
              </a:rPr>
              <a:t> </a:t>
            </a:r>
            <a:r>
              <a:rPr lang="en-US" sz="3700" dirty="0" err="1">
                <a:solidFill>
                  <a:srgbClr val="0355A0"/>
                </a:solidFill>
                <a:latin typeface="Univers Light" panose="020B0403020202020204" pitchFamily="34" charset="0"/>
                <a:ea typeface="Verdana" panose="020B0604030504040204" pitchFamily="34" charset="0"/>
                <a:cs typeface="Verdana" panose="020B0604030504040204" pitchFamily="34" charset="0"/>
              </a:rPr>
              <a:t>Versorgung</a:t>
            </a:r>
            <a:r>
              <a:rPr lang="en-US" sz="3700" dirty="0">
                <a:solidFill>
                  <a:srgbClr val="0355A0"/>
                </a:solidFill>
                <a:latin typeface="Univers Light" panose="020B0403020202020204" pitchFamily="34" charset="0"/>
                <a:ea typeface="Verdana" panose="020B0604030504040204" pitchFamily="34" charset="0"/>
                <a:cs typeface="Verdana" panose="020B0604030504040204" pitchFamily="34" charset="0"/>
              </a:rPr>
              <a:t>!</a:t>
            </a:r>
            <a:endParaRPr lang="en-US" sz="3700" dirty="0">
              <a:solidFill>
                <a:srgbClr val="0355A0"/>
              </a:solidFill>
              <a:latin typeface="Univers Light" panose="020B0403020202020204" pitchFamily="34" charset="0"/>
              <a:ea typeface="Verdana" panose="020B0604030504040204" pitchFamily="34" charset="0"/>
            </a:endParaRPr>
          </a:p>
        </p:txBody>
      </p:sp>
      <p:sp>
        <p:nvSpPr>
          <p:cNvPr id="6" name="Textfeld 5">
            <a:extLst>
              <a:ext uri="{FF2B5EF4-FFF2-40B4-BE49-F238E27FC236}">
                <a16:creationId xmlns:a16="http://schemas.microsoft.com/office/drawing/2014/main" id="{A94B5018-CC0C-F1D4-F236-C139D49FA31D}"/>
              </a:ext>
            </a:extLst>
          </p:cNvPr>
          <p:cNvSpPr txBox="1"/>
          <p:nvPr/>
        </p:nvSpPr>
        <p:spPr>
          <a:xfrm>
            <a:off x="193607" y="4626448"/>
            <a:ext cx="8783989" cy="1938992"/>
          </a:xfrm>
          <a:prstGeom prst="rect">
            <a:avLst/>
          </a:prstGeom>
          <a:noFill/>
        </p:spPr>
        <p:txBody>
          <a:bodyPr wrap="square">
            <a:spAutoFit/>
          </a:bodyPr>
          <a:lstStyle/>
          <a:p>
            <a:r>
              <a:rPr lang="de-CH" sz="4000" b="1" cap="all" dirty="0">
                <a:solidFill>
                  <a:srgbClr val="FFC524"/>
                </a:solidFill>
                <a:latin typeface="Univers Light" panose="020B0403020202020204" pitchFamily="34" charset="0"/>
              </a:rPr>
              <a:t>Palliative Care </a:t>
            </a:r>
            <a:r>
              <a:rPr lang="de-CH" sz="4000" cap="all" dirty="0">
                <a:solidFill>
                  <a:srgbClr val="FFC524"/>
                </a:solidFill>
                <a:latin typeface="Univers Light" panose="020B0403020202020204" pitchFamily="34" charset="0"/>
              </a:rPr>
              <a:t>– Lebensqualität </a:t>
            </a:r>
            <a:br>
              <a:rPr lang="de-CH" sz="4000" cap="all" dirty="0">
                <a:solidFill>
                  <a:srgbClr val="FFC524"/>
                </a:solidFill>
                <a:latin typeface="Univers Light" panose="020B0403020202020204" pitchFamily="34" charset="0"/>
              </a:rPr>
            </a:br>
            <a:r>
              <a:rPr lang="de-CH" sz="4000" cap="all" dirty="0">
                <a:solidFill>
                  <a:srgbClr val="FFC524"/>
                </a:solidFill>
                <a:latin typeface="Univers Light" panose="020B0403020202020204" pitchFamily="34" charset="0"/>
              </a:rPr>
              <a:t>in schwieriger Zeit</a:t>
            </a:r>
            <a:endParaRPr lang="de-CH" sz="4000" dirty="0">
              <a:solidFill>
                <a:srgbClr val="FFC524"/>
              </a:solidFill>
              <a:latin typeface="Univers Light" panose="020B0403020202020204" pitchFamily="34" charset="0"/>
            </a:endParaRPr>
          </a:p>
        </p:txBody>
      </p:sp>
    </p:spTree>
    <p:extLst>
      <p:ext uri="{BB962C8B-B14F-4D97-AF65-F5344CB8AC3E}">
        <p14:creationId xmlns:p14="http://schemas.microsoft.com/office/powerpoint/2010/main" val="352048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2"/>
          <a:stretch>
            <a:fillRect/>
          </a:stretch>
        </p:blipFill>
        <p:spPr>
          <a:xfrm>
            <a:off x="2758984" y="881088"/>
            <a:ext cx="6378656" cy="5976912"/>
          </a:xfrm>
          <a:prstGeom prst="rect">
            <a:avLst/>
          </a:prstGeom>
        </p:spPr>
      </p:pic>
      <p:sp>
        <p:nvSpPr>
          <p:cNvPr id="7" name="Content Placeholder 7">
            <a:extLst>
              <a:ext uri="{FF2B5EF4-FFF2-40B4-BE49-F238E27FC236}">
                <a16:creationId xmlns:a16="http://schemas.microsoft.com/office/drawing/2014/main" id="{6E26C3DB-7135-C636-957C-A6F66B01ED88}"/>
              </a:ext>
            </a:extLst>
          </p:cNvPr>
          <p:cNvSpPr txBox="1">
            <a:spLocks/>
          </p:cNvSpPr>
          <p:nvPr/>
        </p:nvSpPr>
        <p:spPr>
          <a:xfrm>
            <a:off x="144015" y="361068"/>
            <a:ext cx="5804297" cy="565456"/>
          </a:xfrm>
          <a:prstGeom prst="rect">
            <a:avLst/>
          </a:prstGeom>
        </p:spPr>
        <p:txBody>
          <a:bodyPr vert="horz" wrap="square"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de-CH" sz="2000" cap="all" dirty="0" err="1">
                <a:solidFill>
                  <a:schemeClr val="accent1"/>
                </a:solidFill>
                <a:latin typeface="Univers" panose="020B0503020202020204" pitchFamily="34" charset="0"/>
              </a:rPr>
              <a:t>VERnetzungsstruktur</a:t>
            </a:r>
            <a:endParaRPr lang="de-CH" sz="2000" cap="all" dirty="0">
              <a:solidFill>
                <a:schemeClr val="accent1"/>
              </a:solidFill>
              <a:latin typeface="Univers" panose="020B0503020202020204" pitchFamily="34" charset="0"/>
            </a:endParaRPr>
          </a:p>
        </p:txBody>
      </p:sp>
      <p:sp>
        <p:nvSpPr>
          <p:cNvPr id="9" name="Rechteck 8">
            <a:extLst>
              <a:ext uri="{FF2B5EF4-FFF2-40B4-BE49-F238E27FC236}">
                <a16:creationId xmlns:a16="http://schemas.microsoft.com/office/drawing/2014/main" id="{FDBEF1E6-D7FF-3443-EE48-AF1E359D917A}"/>
              </a:ext>
            </a:extLst>
          </p:cNvPr>
          <p:cNvSpPr/>
          <p:nvPr/>
        </p:nvSpPr>
        <p:spPr>
          <a:xfrm>
            <a:off x="-144016" y="377032"/>
            <a:ext cx="288032" cy="504056"/>
          </a:xfrm>
          <a:prstGeom prst="rect">
            <a:avLst/>
          </a:prstGeom>
          <a:solidFill>
            <a:srgbClr val="FFC524"/>
          </a:solidFill>
          <a:ln>
            <a:solidFill>
              <a:srgbClr val="FFC52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Pfeil: nach rechts 1">
            <a:extLst>
              <a:ext uri="{FF2B5EF4-FFF2-40B4-BE49-F238E27FC236}">
                <a16:creationId xmlns:a16="http://schemas.microsoft.com/office/drawing/2014/main" id="{1F05439D-7528-D7EF-A5E6-906BD70ABF4C}"/>
              </a:ext>
            </a:extLst>
          </p:cNvPr>
          <p:cNvSpPr/>
          <p:nvPr/>
        </p:nvSpPr>
        <p:spPr>
          <a:xfrm>
            <a:off x="2157274" y="3869544"/>
            <a:ext cx="2105872" cy="484632"/>
          </a:xfrm>
          <a:prstGeom prst="rightArrow">
            <a:avLst/>
          </a:prstGeom>
          <a:solidFill>
            <a:srgbClr val="FFC524"/>
          </a:solidFill>
          <a:ln>
            <a:solidFill>
              <a:srgbClr val="BF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rgbClr val="FFC000"/>
              </a:solidFill>
            </a:endParaRPr>
          </a:p>
        </p:txBody>
      </p:sp>
    </p:spTree>
    <p:extLst>
      <p:ext uri="{BB962C8B-B14F-4D97-AF65-F5344CB8AC3E}">
        <p14:creationId xmlns:p14="http://schemas.microsoft.com/office/powerpoint/2010/main" val="288240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5480F1F-BE2F-B501-349F-E7D678AC4EFC}"/>
              </a:ext>
            </a:extLst>
          </p:cNvPr>
          <p:cNvSpPr>
            <a:spLocks noGrp="1"/>
          </p:cNvSpPr>
          <p:nvPr>
            <p:ph type="title"/>
          </p:nvPr>
        </p:nvSpPr>
        <p:spPr>
          <a:xfrm>
            <a:off x="236472" y="286937"/>
            <a:ext cx="3932237" cy="594151"/>
          </a:xfrm>
        </p:spPr>
        <p:txBody>
          <a:bodyPr/>
          <a:lstStyle/>
          <a:p>
            <a:pPr>
              <a:lnSpc>
                <a:spcPct val="150000"/>
              </a:lnSpc>
              <a:spcBef>
                <a:spcPct val="20000"/>
              </a:spcBef>
            </a:pPr>
            <a:r>
              <a:rPr lang="en-US" sz="2000" cap="all" dirty="0">
                <a:solidFill>
                  <a:schemeClr val="accent1"/>
                </a:solidFill>
                <a:latin typeface="Univers" panose="020B0503020202020204" pitchFamily="34" charset="0"/>
                <a:ea typeface="+mn-ea"/>
                <a:cs typeface="+mn-cs"/>
              </a:rPr>
              <a:t>Aufbau der </a:t>
            </a:r>
            <a:r>
              <a:rPr lang="en-US" sz="2000" cap="all" dirty="0" err="1">
                <a:solidFill>
                  <a:schemeClr val="accent1"/>
                </a:solidFill>
                <a:latin typeface="Univers" panose="020B0503020202020204" pitchFamily="34" charset="0"/>
                <a:ea typeface="+mn-ea"/>
                <a:cs typeface="+mn-cs"/>
              </a:rPr>
              <a:t>Foren</a:t>
            </a:r>
            <a:endParaRPr lang="en-US" sz="2000" cap="all" dirty="0">
              <a:solidFill>
                <a:schemeClr val="accent1"/>
              </a:solidFill>
              <a:latin typeface="Univers" panose="020B0503020202020204" pitchFamily="34" charset="0"/>
              <a:ea typeface="+mn-ea"/>
              <a:cs typeface="+mn-cs"/>
            </a:endParaRPr>
          </a:p>
        </p:txBody>
      </p:sp>
      <p:pic>
        <p:nvPicPr>
          <p:cNvPr id="2" name="Grafik 1">
            <a:extLst>
              <a:ext uri="{FF2B5EF4-FFF2-40B4-BE49-F238E27FC236}">
                <a16:creationId xmlns:a16="http://schemas.microsoft.com/office/drawing/2014/main" id="{5B43B16F-C9A7-2333-1618-E3C6251B8A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731" t="29983" r="19125" b="24291"/>
          <a:stretch/>
        </p:blipFill>
        <p:spPr bwMode="auto">
          <a:xfrm>
            <a:off x="6364285" y="757807"/>
            <a:ext cx="4933454" cy="5130848"/>
          </a:xfrm>
          <a:prstGeom prst="rect">
            <a:avLst/>
          </a:prstGeom>
          <a:noFill/>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
        <p:nvSpPr>
          <p:cNvPr id="9" name="Text Placeholder 3">
            <a:extLst>
              <a:ext uri="{FF2B5EF4-FFF2-40B4-BE49-F238E27FC236}">
                <a16:creationId xmlns:a16="http://schemas.microsoft.com/office/drawing/2014/main" id="{0FD920B2-EBE3-06BA-F3FB-4BCD6C01BC7A}"/>
              </a:ext>
            </a:extLst>
          </p:cNvPr>
          <p:cNvSpPr>
            <a:spLocks noGrp="1"/>
          </p:cNvSpPr>
          <p:nvPr>
            <p:ph type="body" sz="half" idx="2"/>
          </p:nvPr>
        </p:nvSpPr>
        <p:spPr>
          <a:xfrm>
            <a:off x="971763" y="1443111"/>
            <a:ext cx="3932237" cy="4380230"/>
          </a:xfrm>
        </p:spPr>
        <p:txBody>
          <a:bodyPr/>
          <a:lstStyle/>
          <a:p>
            <a:r>
              <a:rPr lang="en-US" dirty="0" err="1">
                <a:solidFill>
                  <a:schemeClr val="accent1">
                    <a:lumMod val="75000"/>
                  </a:schemeClr>
                </a:solidFill>
                <a:latin typeface="Univers Light" panose="020B0403020202020204" pitchFamily="34" charset="0"/>
              </a:rPr>
              <a:t>Netzwerkpartner</a:t>
            </a:r>
            <a:r>
              <a:rPr lang="en-US" dirty="0">
                <a:solidFill>
                  <a:schemeClr val="accent1">
                    <a:lumMod val="75000"/>
                  </a:schemeClr>
                </a:solidFill>
                <a:latin typeface="Univers Light" panose="020B0403020202020204" pitchFamily="34" charset="0"/>
              </a:rPr>
              <a:t> in der </a:t>
            </a:r>
            <a:r>
              <a:rPr lang="en-US" dirty="0" err="1">
                <a:solidFill>
                  <a:schemeClr val="accent1">
                    <a:lumMod val="75000"/>
                  </a:schemeClr>
                </a:solidFill>
                <a:latin typeface="Univers Light" panose="020B0403020202020204" pitchFamily="34" charset="0"/>
              </a:rPr>
              <a:t>Grundversorgung</a:t>
            </a:r>
            <a:r>
              <a:rPr lang="en-US" dirty="0">
                <a:solidFill>
                  <a:schemeClr val="accent1">
                    <a:lumMod val="75000"/>
                  </a:schemeClr>
                </a:solidFill>
                <a:latin typeface="Univers Light" panose="020B0403020202020204" pitchFamily="34" charset="0"/>
              </a:rPr>
              <a:t> für die “Allgemeine Palliative Care”</a:t>
            </a:r>
          </a:p>
          <a:p>
            <a:r>
              <a:rPr lang="en-US" sz="1800" dirty="0">
                <a:latin typeface="Univers Light" panose="020B0403020202020204" pitchFamily="34" charset="0"/>
              </a:rPr>
              <a:t>-------------------------------------------------------</a:t>
            </a:r>
          </a:p>
          <a:p>
            <a:r>
              <a:rPr lang="en-US" dirty="0" err="1">
                <a:solidFill>
                  <a:schemeClr val="accent4">
                    <a:lumMod val="75000"/>
                  </a:schemeClr>
                </a:solidFill>
                <a:latin typeface="Univers Light" panose="020B0403020202020204" pitchFamily="34" charset="0"/>
              </a:rPr>
              <a:t>Überregionale</a:t>
            </a:r>
            <a:r>
              <a:rPr lang="en-US" dirty="0">
                <a:solidFill>
                  <a:schemeClr val="accent4">
                    <a:lumMod val="75000"/>
                  </a:schemeClr>
                </a:solidFill>
                <a:latin typeface="Univers Light" panose="020B0403020202020204" pitchFamily="34" charset="0"/>
              </a:rPr>
              <a:t> </a:t>
            </a:r>
            <a:r>
              <a:rPr lang="en-US" dirty="0" err="1">
                <a:solidFill>
                  <a:schemeClr val="accent4">
                    <a:lumMod val="75000"/>
                  </a:schemeClr>
                </a:solidFill>
                <a:latin typeface="Univers Light" panose="020B0403020202020204" pitchFamily="34" charset="0"/>
              </a:rPr>
              <a:t>Netzwerkpartner</a:t>
            </a:r>
            <a:r>
              <a:rPr lang="en-US" dirty="0">
                <a:solidFill>
                  <a:schemeClr val="accent4">
                    <a:lumMod val="75000"/>
                  </a:schemeClr>
                </a:solidFill>
                <a:latin typeface="Univers Light" panose="020B0403020202020204" pitchFamily="34" charset="0"/>
              </a:rPr>
              <a:t> und </a:t>
            </a:r>
            <a:r>
              <a:rPr lang="en-US" dirty="0" err="1">
                <a:solidFill>
                  <a:schemeClr val="accent4">
                    <a:lumMod val="75000"/>
                  </a:schemeClr>
                </a:solidFill>
                <a:latin typeface="Univers Light" panose="020B0403020202020204" pitchFamily="34" charset="0"/>
              </a:rPr>
              <a:t>spezialsierte</a:t>
            </a:r>
            <a:r>
              <a:rPr lang="en-US" dirty="0">
                <a:solidFill>
                  <a:schemeClr val="accent4">
                    <a:lumMod val="75000"/>
                  </a:schemeClr>
                </a:solidFill>
                <a:latin typeface="Univers Light" panose="020B0403020202020204" pitchFamily="34" charset="0"/>
              </a:rPr>
              <a:t> Palliative Care </a:t>
            </a:r>
            <a:r>
              <a:rPr lang="en-US" dirty="0" err="1">
                <a:solidFill>
                  <a:schemeClr val="accent4">
                    <a:lumMod val="75000"/>
                  </a:schemeClr>
                </a:solidFill>
                <a:latin typeface="Univers Light" panose="020B0403020202020204" pitchFamily="34" charset="0"/>
              </a:rPr>
              <a:t>Angebote</a:t>
            </a:r>
            <a:endParaRPr lang="en-US" dirty="0">
              <a:solidFill>
                <a:schemeClr val="accent4">
                  <a:lumMod val="75000"/>
                </a:schemeClr>
              </a:solidFill>
              <a:latin typeface="Univers Light" panose="020B0403020202020204" pitchFamily="34" charset="0"/>
            </a:endParaRPr>
          </a:p>
          <a:p>
            <a:r>
              <a:rPr lang="en-US" sz="1800" dirty="0">
                <a:latin typeface="Univers Light" panose="020B0403020202020204" pitchFamily="34" charset="0"/>
              </a:rPr>
              <a:t>-------------------------------------------------------</a:t>
            </a:r>
          </a:p>
          <a:p>
            <a:r>
              <a:rPr lang="en-US" dirty="0" err="1">
                <a:solidFill>
                  <a:schemeClr val="bg1">
                    <a:lumMod val="50000"/>
                  </a:schemeClr>
                </a:solidFill>
                <a:latin typeface="Univers Light" panose="020B0403020202020204" pitchFamily="34" charset="0"/>
              </a:rPr>
              <a:t>Gemeinsame</a:t>
            </a:r>
            <a:r>
              <a:rPr lang="en-US" dirty="0">
                <a:solidFill>
                  <a:schemeClr val="bg1">
                    <a:lumMod val="50000"/>
                  </a:schemeClr>
                </a:solidFill>
                <a:latin typeface="Univers Light" panose="020B0403020202020204" pitchFamily="34" charset="0"/>
              </a:rPr>
              <a:t> Ebene </a:t>
            </a:r>
            <a:r>
              <a:rPr lang="en-US" dirty="0">
                <a:solidFill>
                  <a:schemeClr val="bg1">
                    <a:lumMod val="50000"/>
                  </a:schemeClr>
                </a:solidFill>
                <a:latin typeface="Univers Light" panose="020B0403020202020204" pitchFamily="34" charset="0"/>
                <a:sym typeface="Wingdings" panose="05000000000000000000" pitchFamily="2" charset="2"/>
              </a:rPr>
              <a:t>= Das Forum</a:t>
            </a:r>
          </a:p>
          <a:p>
            <a:r>
              <a:rPr lang="en-US" sz="1800" dirty="0">
                <a:latin typeface="Univers Light" panose="020B0403020202020204" pitchFamily="34" charset="0"/>
              </a:rPr>
              <a:t>-------------------------------------------------------</a:t>
            </a:r>
          </a:p>
          <a:p>
            <a:r>
              <a:rPr lang="en-US" dirty="0" err="1">
                <a:solidFill>
                  <a:schemeClr val="accent1">
                    <a:lumMod val="75000"/>
                  </a:schemeClr>
                </a:solidFill>
                <a:latin typeface="Univers Light" panose="020B0403020202020204" pitchFamily="34" charset="0"/>
              </a:rPr>
              <a:t>Kerngruppe</a:t>
            </a:r>
            <a:r>
              <a:rPr lang="en-US" dirty="0">
                <a:solidFill>
                  <a:schemeClr val="accent1">
                    <a:lumMod val="75000"/>
                  </a:schemeClr>
                </a:solidFill>
                <a:latin typeface="Univers Light" panose="020B0403020202020204" pitchFamily="34" charset="0"/>
              </a:rPr>
              <a:t> = </a:t>
            </a:r>
            <a:r>
              <a:rPr lang="en-US" dirty="0" err="1">
                <a:solidFill>
                  <a:schemeClr val="accent1">
                    <a:lumMod val="75000"/>
                  </a:schemeClr>
                </a:solidFill>
                <a:latin typeface="Univers Light" panose="020B0403020202020204" pitchFamily="34" charset="0"/>
              </a:rPr>
              <a:t>Leitungsebene</a:t>
            </a:r>
            <a:endParaRPr lang="en-US" dirty="0">
              <a:solidFill>
                <a:schemeClr val="accent1">
                  <a:lumMod val="75000"/>
                </a:schemeClr>
              </a:solidFill>
              <a:latin typeface="Univers Light" panose="020B0403020202020204" pitchFamily="34" charset="0"/>
            </a:endParaRPr>
          </a:p>
          <a:p>
            <a:r>
              <a:rPr lang="en-US" sz="1800" dirty="0">
                <a:latin typeface="Univers Light" panose="020B0403020202020204" pitchFamily="34" charset="0"/>
              </a:rPr>
              <a:t>-------------------------------------------------------</a:t>
            </a:r>
          </a:p>
          <a:p>
            <a:r>
              <a:rPr lang="en-US" dirty="0" err="1">
                <a:solidFill>
                  <a:schemeClr val="accent1">
                    <a:lumMod val="75000"/>
                  </a:schemeClr>
                </a:solidFill>
                <a:latin typeface="Univers Light" panose="020B0403020202020204" pitchFamily="34" charset="0"/>
              </a:rPr>
              <a:t>Delegierte</a:t>
            </a:r>
            <a:r>
              <a:rPr lang="en-US" dirty="0">
                <a:solidFill>
                  <a:schemeClr val="accent1">
                    <a:lumMod val="75000"/>
                  </a:schemeClr>
                </a:solidFill>
                <a:latin typeface="Univers Light" panose="020B0403020202020204" pitchFamily="34" charset="0"/>
              </a:rPr>
              <a:t> </a:t>
            </a:r>
            <a:r>
              <a:rPr lang="en-US" dirty="0" err="1">
                <a:solidFill>
                  <a:schemeClr val="accent1">
                    <a:lumMod val="75000"/>
                  </a:schemeClr>
                </a:solidFill>
                <a:latin typeface="Univers Light" panose="020B0403020202020204" pitchFamily="34" charset="0"/>
              </a:rPr>
              <a:t>aus</a:t>
            </a:r>
            <a:r>
              <a:rPr lang="en-US" dirty="0">
                <a:solidFill>
                  <a:schemeClr val="accent1">
                    <a:lumMod val="75000"/>
                  </a:schemeClr>
                </a:solidFill>
                <a:latin typeface="Univers Light" panose="020B0403020202020204" pitchFamily="34" charset="0"/>
              </a:rPr>
              <a:t> den </a:t>
            </a:r>
            <a:r>
              <a:rPr lang="en-US" dirty="0" err="1">
                <a:solidFill>
                  <a:schemeClr val="accent1">
                    <a:lumMod val="75000"/>
                  </a:schemeClr>
                </a:solidFill>
                <a:latin typeface="Univers Light" panose="020B0403020202020204" pitchFamily="34" charset="0"/>
              </a:rPr>
              <a:t>Foren</a:t>
            </a:r>
            <a:endParaRPr lang="en-US" dirty="0">
              <a:solidFill>
                <a:schemeClr val="accent1">
                  <a:lumMod val="75000"/>
                </a:schemeClr>
              </a:solidFill>
              <a:latin typeface="Univers Light" panose="020B0403020202020204" pitchFamily="34" charset="0"/>
            </a:endParaRPr>
          </a:p>
          <a:p>
            <a:r>
              <a:rPr lang="en-US" sz="1800" dirty="0">
                <a:latin typeface="Univers Light" panose="020B0403020202020204" pitchFamily="34" charset="0"/>
              </a:rPr>
              <a:t>-------------------------------------------------------</a:t>
            </a:r>
          </a:p>
          <a:p>
            <a:r>
              <a:rPr lang="en-US" dirty="0" err="1">
                <a:solidFill>
                  <a:schemeClr val="accent4">
                    <a:lumMod val="75000"/>
                  </a:schemeClr>
                </a:solidFill>
                <a:latin typeface="Univers Light" panose="020B0403020202020204" pitchFamily="34" charset="0"/>
              </a:rPr>
              <a:t>Plattformsitzung</a:t>
            </a:r>
            <a:endParaRPr lang="en-US" dirty="0">
              <a:solidFill>
                <a:schemeClr val="accent4">
                  <a:lumMod val="75000"/>
                </a:schemeClr>
              </a:solidFill>
              <a:latin typeface="Univers Light" panose="020B0403020202020204" pitchFamily="34" charset="0"/>
            </a:endParaRPr>
          </a:p>
          <a:p>
            <a:endParaRPr lang="en-US" dirty="0"/>
          </a:p>
        </p:txBody>
      </p:sp>
      <p:sp>
        <p:nvSpPr>
          <p:cNvPr id="8" name="Rechteck 7">
            <a:extLst>
              <a:ext uri="{FF2B5EF4-FFF2-40B4-BE49-F238E27FC236}">
                <a16:creationId xmlns:a16="http://schemas.microsoft.com/office/drawing/2014/main" id="{6FE467FA-77C6-5D90-02D7-7E147452BD31}"/>
              </a:ext>
            </a:extLst>
          </p:cNvPr>
          <p:cNvSpPr/>
          <p:nvPr/>
        </p:nvSpPr>
        <p:spPr>
          <a:xfrm>
            <a:off x="-144016" y="377032"/>
            <a:ext cx="288032" cy="504056"/>
          </a:xfrm>
          <a:prstGeom prst="rect">
            <a:avLst/>
          </a:prstGeom>
          <a:solidFill>
            <a:srgbClr val="FFC524"/>
          </a:solidFill>
          <a:ln>
            <a:solidFill>
              <a:srgbClr val="FFC52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Abgerundetes Rechteck 28">
            <a:extLst>
              <a:ext uri="{FF2B5EF4-FFF2-40B4-BE49-F238E27FC236}">
                <a16:creationId xmlns:a16="http://schemas.microsoft.com/office/drawing/2014/main" id="{331F7540-A626-0378-3DE0-EC256F35D0DD}"/>
              </a:ext>
            </a:extLst>
          </p:cNvPr>
          <p:cNvSpPr/>
          <p:nvPr/>
        </p:nvSpPr>
        <p:spPr>
          <a:xfrm rot="18944242">
            <a:off x="388949" y="1492862"/>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Abgerundetes Rechteck 28">
            <a:extLst>
              <a:ext uri="{FF2B5EF4-FFF2-40B4-BE49-F238E27FC236}">
                <a16:creationId xmlns:a16="http://schemas.microsoft.com/office/drawing/2014/main" id="{26C858BF-B20E-37E4-B317-4E3C3F0D44C1}"/>
              </a:ext>
            </a:extLst>
          </p:cNvPr>
          <p:cNvSpPr/>
          <p:nvPr/>
        </p:nvSpPr>
        <p:spPr>
          <a:xfrm rot="18944242">
            <a:off x="395810" y="2459338"/>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Abgerundetes Rechteck 28">
            <a:extLst>
              <a:ext uri="{FF2B5EF4-FFF2-40B4-BE49-F238E27FC236}">
                <a16:creationId xmlns:a16="http://schemas.microsoft.com/office/drawing/2014/main" id="{CC69742F-3614-FAE5-60E8-1BD7F926FE3B}"/>
              </a:ext>
            </a:extLst>
          </p:cNvPr>
          <p:cNvSpPr/>
          <p:nvPr/>
        </p:nvSpPr>
        <p:spPr>
          <a:xfrm rot="18944242">
            <a:off x="423205" y="3343023"/>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Abgerundetes Rechteck 28">
            <a:extLst>
              <a:ext uri="{FF2B5EF4-FFF2-40B4-BE49-F238E27FC236}">
                <a16:creationId xmlns:a16="http://schemas.microsoft.com/office/drawing/2014/main" id="{8CB1DA83-56EE-75BC-14B5-464925528655}"/>
              </a:ext>
            </a:extLst>
          </p:cNvPr>
          <p:cNvSpPr/>
          <p:nvPr/>
        </p:nvSpPr>
        <p:spPr>
          <a:xfrm rot="18944242">
            <a:off x="423650" y="4085342"/>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Abgerundetes Rechteck 28">
            <a:extLst>
              <a:ext uri="{FF2B5EF4-FFF2-40B4-BE49-F238E27FC236}">
                <a16:creationId xmlns:a16="http://schemas.microsoft.com/office/drawing/2014/main" id="{79CB3103-EB59-89B2-FFE4-15A5E039AD55}"/>
              </a:ext>
            </a:extLst>
          </p:cNvPr>
          <p:cNvSpPr/>
          <p:nvPr/>
        </p:nvSpPr>
        <p:spPr>
          <a:xfrm rot="18944242">
            <a:off x="423205" y="4771430"/>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Abgerundetes Rechteck 28">
            <a:extLst>
              <a:ext uri="{FF2B5EF4-FFF2-40B4-BE49-F238E27FC236}">
                <a16:creationId xmlns:a16="http://schemas.microsoft.com/office/drawing/2014/main" id="{26D377A2-32BF-CCD8-C74F-D88ABC3DCB2B}"/>
              </a:ext>
            </a:extLst>
          </p:cNvPr>
          <p:cNvSpPr/>
          <p:nvPr/>
        </p:nvSpPr>
        <p:spPr>
          <a:xfrm rot="18944242">
            <a:off x="423205" y="5578279"/>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Grafik 2">
            <a:extLst>
              <a:ext uri="{FF2B5EF4-FFF2-40B4-BE49-F238E27FC236}">
                <a16:creationId xmlns:a16="http://schemas.microsoft.com/office/drawing/2014/main" id="{E1200B9F-845F-B59F-41CC-3757E878EE88}"/>
              </a:ext>
            </a:extLst>
          </p:cNvPr>
          <p:cNvPicPr>
            <a:picLocks noChangeAspect="1"/>
          </p:cNvPicPr>
          <p:nvPr/>
        </p:nvPicPr>
        <p:blipFill>
          <a:blip r:embed="rId3"/>
          <a:stretch>
            <a:fillRect/>
          </a:stretch>
        </p:blipFill>
        <p:spPr>
          <a:xfrm>
            <a:off x="6523348" y="6027911"/>
            <a:ext cx="4774391" cy="598251"/>
          </a:xfrm>
          <a:prstGeom prst="rect">
            <a:avLst/>
          </a:prstGeom>
        </p:spPr>
      </p:pic>
      <p:sp>
        <p:nvSpPr>
          <p:cNvPr id="5" name="Ellipse 4">
            <a:extLst>
              <a:ext uri="{FF2B5EF4-FFF2-40B4-BE49-F238E27FC236}">
                <a16:creationId xmlns:a16="http://schemas.microsoft.com/office/drawing/2014/main" id="{6CC3906C-D1D1-C5D0-806F-9217E37A101F}"/>
              </a:ext>
            </a:extLst>
          </p:cNvPr>
          <p:cNvSpPr/>
          <p:nvPr/>
        </p:nvSpPr>
        <p:spPr>
          <a:xfrm>
            <a:off x="772326" y="3937644"/>
            <a:ext cx="4503595" cy="2090137"/>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Ellipse 15">
            <a:extLst>
              <a:ext uri="{FF2B5EF4-FFF2-40B4-BE49-F238E27FC236}">
                <a16:creationId xmlns:a16="http://schemas.microsoft.com/office/drawing/2014/main" id="{9F8A7570-8330-57DD-A1A9-A97B1E3B74AA}"/>
              </a:ext>
            </a:extLst>
          </p:cNvPr>
          <p:cNvSpPr/>
          <p:nvPr/>
        </p:nvSpPr>
        <p:spPr>
          <a:xfrm>
            <a:off x="772326" y="919787"/>
            <a:ext cx="4503595" cy="2090137"/>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Ellipse 3">
            <a:extLst>
              <a:ext uri="{FF2B5EF4-FFF2-40B4-BE49-F238E27FC236}">
                <a16:creationId xmlns:a16="http://schemas.microsoft.com/office/drawing/2014/main" id="{09D3565C-610F-02DF-4CED-3B14C6A25784}"/>
              </a:ext>
            </a:extLst>
          </p:cNvPr>
          <p:cNvSpPr/>
          <p:nvPr/>
        </p:nvSpPr>
        <p:spPr>
          <a:xfrm>
            <a:off x="971763" y="5324510"/>
            <a:ext cx="1738534" cy="5641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20100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5480F1F-BE2F-B501-349F-E7D678AC4EFC}"/>
              </a:ext>
            </a:extLst>
          </p:cNvPr>
          <p:cNvSpPr>
            <a:spLocks noGrp="1"/>
          </p:cNvSpPr>
          <p:nvPr>
            <p:ph type="title"/>
          </p:nvPr>
        </p:nvSpPr>
        <p:spPr>
          <a:xfrm>
            <a:off x="236472" y="286937"/>
            <a:ext cx="3932237" cy="594151"/>
          </a:xfrm>
        </p:spPr>
        <p:txBody>
          <a:bodyPr/>
          <a:lstStyle/>
          <a:p>
            <a:pPr>
              <a:lnSpc>
                <a:spcPct val="150000"/>
              </a:lnSpc>
              <a:spcBef>
                <a:spcPct val="20000"/>
              </a:spcBef>
            </a:pPr>
            <a:r>
              <a:rPr lang="en-US" sz="2000" cap="all" dirty="0">
                <a:solidFill>
                  <a:schemeClr val="accent1"/>
                </a:solidFill>
                <a:latin typeface="Univers" panose="020B0503020202020204" pitchFamily="34" charset="0"/>
                <a:ea typeface="+mn-ea"/>
                <a:cs typeface="+mn-cs"/>
              </a:rPr>
              <a:t>Das </a:t>
            </a:r>
            <a:r>
              <a:rPr lang="en-US" sz="2000" cap="all" dirty="0" err="1">
                <a:solidFill>
                  <a:schemeClr val="accent1"/>
                </a:solidFill>
                <a:latin typeface="Univers" panose="020B0503020202020204" pitchFamily="34" charset="0"/>
                <a:ea typeface="+mn-ea"/>
                <a:cs typeface="+mn-cs"/>
              </a:rPr>
              <a:t>Netzwerk</a:t>
            </a:r>
            <a:endParaRPr lang="en-US" sz="2000" cap="all" dirty="0">
              <a:solidFill>
                <a:schemeClr val="accent1"/>
              </a:solidFill>
              <a:latin typeface="Univers" panose="020B0503020202020204" pitchFamily="34" charset="0"/>
              <a:ea typeface="+mn-ea"/>
              <a:cs typeface="+mn-cs"/>
            </a:endParaRPr>
          </a:p>
        </p:txBody>
      </p:sp>
      <p:sp>
        <p:nvSpPr>
          <p:cNvPr id="9" name="Text Placeholder 3">
            <a:extLst>
              <a:ext uri="{FF2B5EF4-FFF2-40B4-BE49-F238E27FC236}">
                <a16:creationId xmlns:a16="http://schemas.microsoft.com/office/drawing/2014/main" id="{0FD920B2-EBE3-06BA-F3FB-4BCD6C01BC7A}"/>
              </a:ext>
            </a:extLst>
          </p:cNvPr>
          <p:cNvSpPr>
            <a:spLocks noGrp="1"/>
          </p:cNvSpPr>
          <p:nvPr>
            <p:ph type="body" sz="half" idx="2"/>
          </p:nvPr>
        </p:nvSpPr>
        <p:spPr>
          <a:xfrm>
            <a:off x="349594" y="1382728"/>
            <a:ext cx="5532732" cy="3189272"/>
          </a:xfrm>
        </p:spPr>
        <p:txBody>
          <a:bodyPr/>
          <a:lstStyle/>
          <a:p>
            <a:r>
              <a:rPr lang="en-US" sz="2000" b="1" dirty="0" err="1">
                <a:solidFill>
                  <a:schemeClr val="accent1">
                    <a:lumMod val="75000"/>
                  </a:schemeClr>
                </a:solidFill>
                <a:latin typeface="Univers Light" panose="020B0403020202020204" pitchFamily="34" charset="0"/>
              </a:rPr>
              <a:t>Netzwerkpartner</a:t>
            </a:r>
            <a:r>
              <a:rPr lang="en-US" sz="2000" b="1" dirty="0">
                <a:solidFill>
                  <a:schemeClr val="accent1">
                    <a:lumMod val="75000"/>
                  </a:schemeClr>
                </a:solidFill>
                <a:latin typeface="Univers Light" panose="020B0403020202020204" pitchFamily="34" charset="0"/>
              </a:rPr>
              <a:t> der </a:t>
            </a:r>
            <a:r>
              <a:rPr lang="en-US" sz="2000" b="1" dirty="0" err="1">
                <a:solidFill>
                  <a:schemeClr val="accent1">
                    <a:lumMod val="75000"/>
                  </a:schemeClr>
                </a:solidFill>
                <a:latin typeface="Univers Light" panose="020B0403020202020204" pitchFamily="34" charset="0"/>
              </a:rPr>
              <a:t>Grundversorgung</a:t>
            </a:r>
            <a:r>
              <a:rPr lang="en-US" sz="2000" b="1" dirty="0">
                <a:solidFill>
                  <a:schemeClr val="accent1">
                    <a:lumMod val="75000"/>
                  </a:schemeClr>
                </a:solidFill>
                <a:latin typeface="Univers Light" panose="020B0403020202020204" pitchFamily="34" charset="0"/>
              </a:rPr>
              <a:t>/Allgemeine Palliative Care</a:t>
            </a:r>
          </a:p>
          <a:p>
            <a:endParaRPr lang="en-US" b="1" dirty="0">
              <a:solidFill>
                <a:schemeClr val="accent1">
                  <a:lumMod val="75000"/>
                </a:schemeClr>
              </a:solidFill>
              <a:latin typeface="Univers Light" panose="020B0403020202020204" pitchFamily="34" charset="0"/>
            </a:endParaRPr>
          </a:p>
          <a:p>
            <a:pPr marL="285750" indent="-285750">
              <a:buFont typeface="Arial" panose="020B0604020202020204" pitchFamily="34" charset="0"/>
              <a:buChar char="•"/>
            </a:pPr>
            <a:r>
              <a:rPr lang="en-US" sz="2000" dirty="0">
                <a:solidFill>
                  <a:schemeClr val="accent1">
                    <a:lumMod val="75000"/>
                  </a:schemeClr>
                </a:solidFill>
                <a:latin typeface="Univers Light" panose="020B0403020202020204" pitchFamily="34" charset="0"/>
              </a:rPr>
              <a:t>Pflege, ambulant und </a:t>
            </a:r>
            <a:r>
              <a:rPr lang="en-US" sz="2000" dirty="0" err="1">
                <a:solidFill>
                  <a:schemeClr val="accent1">
                    <a:lumMod val="75000"/>
                  </a:schemeClr>
                </a:solidFill>
                <a:latin typeface="Univers Light" panose="020B0403020202020204" pitchFamily="34" charset="0"/>
              </a:rPr>
              <a:t>stationär</a:t>
            </a:r>
            <a:endParaRPr lang="en-US" sz="2000" dirty="0">
              <a:solidFill>
                <a:schemeClr val="accent1">
                  <a:lumMod val="75000"/>
                </a:schemeClr>
              </a:solidFill>
              <a:latin typeface="Univers Light" panose="020B0403020202020204" pitchFamily="34" charset="0"/>
            </a:endParaRPr>
          </a:p>
          <a:p>
            <a:pPr marL="285750" indent="-285750">
              <a:buFont typeface="Arial" panose="020B0604020202020204" pitchFamily="34" charset="0"/>
              <a:buChar char="•"/>
            </a:pPr>
            <a:r>
              <a:rPr lang="en-US" sz="2000" dirty="0" err="1">
                <a:solidFill>
                  <a:schemeClr val="accent1">
                    <a:lumMod val="75000"/>
                  </a:schemeClr>
                </a:solidFill>
                <a:latin typeface="Univers Light" panose="020B0403020202020204" pitchFamily="34" charset="0"/>
              </a:rPr>
              <a:t>Medizin</a:t>
            </a:r>
            <a:r>
              <a:rPr lang="en-US" sz="2000" dirty="0">
                <a:solidFill>
                  <a:schemeClr val="accent1">
                    <a:lumMod val="75000"/>
                  </a:schemeClr>
                </a:solidFill>
                <a:latin typeface="Univers Light" panose="020B0403020202020204" pitchFamily="34" charset="0"/>
              </a:rPr>
              <a:t>, Haus-, Spital- und </a:t>
            </a:r>
            <a:r>
              <a:rPr lang="en-US" sz="2000" dirty="0" err="1">
                <a:solidFill>
                  <a:schemeClr val="accent1">
                    <a:lumMod val="75000"/>
                  </a:schemeClr>
                </a:solidFill>
                <a:latin typeface="Univers Light" panose="020B0403020202020204" pitchFamily="34" charset="0"/>
              </a:rPr>
              <a:t>Spezialärzte</a:t>
            </a:r>
            <a:endParaRPr lang="en-US" sz="2000" dirty="0">
              <a:solidFill>
                <a:schemeClr val="accent1">
                  <a:lumMod val="75000"/>
                </a:schemeClr>
              </a:solidFill>
              <a:latin typeface="Univers Light" panose="020B0403020202020204" pitchFamily="34" charset="0"/>
            </a:endParaRPr>
          </a:p>
          <a:p>
            <a:pPr marL="285750" indent="-285750">
              <a:buFont typeface="Arial" panose="020B0604020202020204" pitchFamily="34" charset="0"/>
              <a:buChar char="•"/>
            </a:pPr>
            <a:r>
              <a:rPr lang="en-US" sz="2000" dirty="0" err="1">
                <a:solidFill>
                  <a:schemeClr val="accent1">
                    <a:lumMod val="75000"/>
                  </a:schemeClr>
                </a:solidFill>
                <a:latin typeface="Univers Light" panose="020B0403020202020204" pitchFamily="34" charset="0"/>
              </a:rPr>
              <a:t>Seelsorge</a:t>
            </a:r>
            <a:endParaRPr lang="en-US" sz="2000" dirty="0">
              <a:solidFill>
                <a:schemeClr val="accent1">
                  <a:lumMod val="75000"/>
                </a:schemeClr>
              </a:solidFill>
              <a:latin typeface="Univers Light" panose="020B0403020202020204" pitchFamily="34" charset="0"/>
            </a:endParaRPr>
          </a:p>
          <a:p>
            <a:pPr marL="285750" indent="-285750">
              <a:buFont typeface="Arial" panose="020B0604020202020204" pitchFamily="34" charset="0"/>
              <a:buChar char="•"/>
            </a:pPr>
            <a:r>
              <a:rPr lang="en-US" sz="2000" dirty="0" err="1">
                <a:solidFill>
                  <a:schemeClr val="accent1">
                    <a:lumMod val="75000"/>
                  </a:schemeClr>
                </a:solidFill>
                <a:latin typeface="Univers Light" panose="020B0403020202020204" pitchFamily="34" charset="0"/>
              </a:rPr>
              <a:t>Freiwilligen</a:t>
            </a:r>
            <a:r>
              <a:rPr lang="en-US" sz="2000" dirty="0">
                <a:solidFill>
                  <a:schemeClr val="accent1">
                    <a:lumMod val="75000"/>
                  </a:schemeClr>
                </a:solidFill>
                <a:latin typeface="Univers Light" panose="020B0403020202020204" pitchFamily="34" charset="0"/>
              </a:rPr>
              <a:t>-/</a:t>
            </a:r>
            <a:r>
              <a:rPr lang="en-US" sz="2000" dirty="0" err="1">
                <a:solidFill>
                  <a:schemeClr val="accent1">
                    <a:lumMod val="75000"/>
                  </a:schemeClr>
                </a:solidFill>
                <a:latin typeface="Univers Light" panose="020B0403020202020204" pitchFamily="34" charset="0"/>
              </a:rPr>
              <a:t>Hospizorganisationen</a:t>
            </a:r>
            <a:endParaRPr lang="en-US" sz="2000" dirty="0">
              <a:solidFill>
                <a:schemeClr val="accent1">
                  <a:lumMod val="75000"/>
                </a:schemeClr>
              </a:solidFill>
              <a:latin typeface="Univers Light" panose="020B0403020202020204" pitchFamily="34" charset="0"/>
            </a:endParaRPr>
          </a:p>
          <a:p>
            <a:pPr marL="285750" indent="-285750">
              <a:buFont typeface="Arial" panose="020B0604020202020204" pitchFamily="34" charset="0"/>
              <a:buChar char="•"/>
            </a:pPr>
            <a:r>
              <a:rPr lang="en-US" sz="2000" dirty="0" err="1">
                <a:solidFill>
                  <a:schemeClr val="accent1">
                    <a:lumMod val="75000"/>
                  </a:schemeClr>
                </a:solidFill>
                <a:latin typeface="Univers Light" panose="020B0403020202020204" pitchFamily="34" charset="0"/>
              </a:rPr>
              <a:t>Soziale</a:t>
            </a:r>
            <a:r>
              <a:rPr lang="en-US" sz="2000" dirty="0">
                <a:solidFill>
                  <a:schemeClr val="accent1">
                    <a:lumMod val="75000"/>
                  </a:schemeClr>
                </a:solidFill>
                <a:latin typeface="Univers Light" panose="020B0403020202020204" pitchFamily="34" charset="0"/>
              </a:rPr>
              <a:t> Arbeit, z. B. Pro Senectute</a:t>
            </a:r>
          </a:p>
          <a:p>
            <a:pPr marL="285750" indent="-285750">
              <a:buFont typeface="Arial" panose="020B0604020202020204" pitchFamily="34" charset="0"/>
              <a:buChar char="•"/>
            </a:pPr>
            <a:r>
              <a:rPr lang="en-US" sz="2000" dirty="0" err="1">
                <a:solidFill>
                  <a:schemeClr val="accent1">
                    <a:lumMod val="75000"/>
                  </a:schemeClr>
                </a:solidFill>
                <a:latin typeface="Univers Light" panose="020B0403020202020204" pitchFamily="34" charset="0"/>
              </a:rPr>
              <a:t>Weitere</a:t>
            </a:r>
            <a:r>
              <a:rPr lang="en-US" sz="2000" dirty="0">
                <a:solidFill>
                  <a:schemeClr val="accent1">
                    <a:lumMod val="75000"/>
                  </a:schemeClr>
                </a:solidFill>
                <a:latin typeface="Univers Light" panose="020B0403020202020204" pitchFamily="34" charset="0"/>
              </a:rPr>
              <a:t>, je nach </a:t>
            </a:r>
            <a:r>
              <a:rPr lang="en-US" sz="2000" dirty="0" err="1">
                <a:solidFill>
                  <a:schemeClr val="accent1">
                    <a:lumMod val="75000"/>
                  </a:schemeClr>
                </a:solidFill>
                <a:latin typeface="Univers Light" panose="020B0403020202020204" pitchFamily="34" charset="0"/>
              </a:rPr>
              <a:t>Bedarf</a:t>
            </a:r>
            <a:r>
              <a:rPr lang="en-US" sz="2000" dirty="0">
                <a:solidFill>
                  <a:schemeClr val="accent1">
                    <a:lumMod val="75000"/>
                  </a:schemeClr>
                </a:solidFill>
                <a:latin typeface="Univers Light" panose="020B0403020202020204" pitchFamily="34" charset="0"/>
              </a:rPr>
              <a:t> und </a:t>
            </a:r>
            <a:r>
              <a:rPr lang="en-US" sz="2000" dirty="0" err="1">
                <a:solidFill>
                  <a:schemeClr val="accent1">
                    <a:lumMod val="75000"/>
                  </a:schemeClr>
                </a:solidFill>
                <a:latin typeface="Univers Light" panose="020B0403020202020204" pitchFamily="34" charset="0"/>
              </a:rPr>
              <a:t>Angebot</a:t>
            </a:r>
            <a:endParaRPr lang="en-US" sz="2000" dirty="0">
              <a:solidFill>
                <a:schemeClr val="accent1">
                  <a:lumMod val="75000"/>
                </a:schemeClr>
              </a:solidFill>
              <a:latin typeface="Univers Light" panose="020B0403020202020204" pitchFamily="34" charset="0"/>
            </a:endParaRPr>
          </a:p>
          <a:p>
            <a:pPr marL="285750" indent="-285750">
              <a:buFont typeface="Arial" panose="020B0604020202020204" pitchFamily="34" charset="0"/>
              <a:buChar char="•"/>
            </a:pPr>
            <a:endParaRPr lang="en-US" sz="2000" dirty="0">
              <a:solidFill>
                <a:schemeClr val="accent1">
                  <a:lumMod val="75000"/>
                </a:schemeClr>
              </a:solidFill>
              <a:latin typeface="Univers Light" panose="020B0403020202020204" pitchFamily="34" charset="0"/>
            </a:endParaRPr>
          </a:p>
          <a:p>
            <a:r>
              <a:rPr lang="en-US" sz="2000" dirty="0">
                <a:solidFill>
                  <a:schemeClr val="accent1">
                    <a:lumMod val="75000"/>
                  </a:schemeClr>
                </a:solidFill>
                <a:latin typeface="Univers Light" panose="020B0403020202020204" pitchFamily="34" charset="0"/>
                <a:sym typeface="Wingdings" panose="05000000000000000000" pitchFamily="2" charset="2"/>
              </a:rPr>
              <a:t> Teil des Forums, </a:t>
            </a:r>
            <a:r>
              <a:rPr lang="en-US" sz="2000" dirty="0" err="1">
                <a:solidFill>
                  <a:schemeClr val="accent1">
                    <a:lumMod val="75000"/>
                  </a:schemeClr>
                </a:solidFill>
                <a:latin typeface="Univers Light" panose="020B0403020202020204" pitchFamily="34" charset="0"/>
                <a:sym typeface="Wingdings" panose="05000000000000000000" pitchFamily="2" charset="2"/>
              </a:rPr>
              <a:t>vertreten</a:t>
            </a:r>
            <a:r>
              <a:rPr lang="en-US" sz="2000" dirty="0">
                <a:solidFill>
                  <a:schemeClr val="accent1">
                    <a:lumMod val="75000"/>
                  </a:schemeClr>
                </a:solidFill>
                <a:latin typeface="Univers Light" panose="020B0403020202020204" pitchFamily="34" charset="0"/>
                <a:sym typeface="Wingdings" panose="05000000000000000000" pitchFamily="2" charset="2"/>
              </a:rPr>
              <a:t> in der           </a:t>
            </a:r>
            <a:r>
              <a:rPr lang="en-US" sz="2000" dirty="0" err="1">
                <a:solidFill>
                  <a:schemeClr val="accent1">
                    <a:lumMod val="75000"/>
                  </a:schemeClr>
                </a:solidFill>
                <a:latin typeface="Univers Light" panose="020B0403020202020204" pitchFamily="34" charset="0"/>
                <a:sym typeface="Wingdings" panose="05000000000000000000" pitchFamily="2" charset="2"/>
              </a:rPr>
              <a:t>Kerngruppe</a:t>
            </a:r>
            <a:endParaRPr lang="en-US" sz="2000" dirty="0">
              <a:solidFill>
                <a:schemeClr val="accent1">
                  <a:lumMod val="75000"/>
                </a:schemeClr>
              </a:solidFill>
              <a:latin typeface="Univers Light" panose="020B0403020202020204" pitchFamily="34" charset="0"/>
            </a:endParaRPr>
          </a:p>
          <a:p>
            <a:endParaRPr lang="en-US" dirty="0">
              <a:solidFill>
                <a:schemeClr val="accent1">
                  <a:lumMod val="75000"/>
                </a:schemeClr>
              </a:solidFill>
              <a:latin typeface="Univers Light" panose="020B0403020202020204" pitchFamily="34" charset="0"/>
            </a:endParaRPr>
          </a:p>
          <a:p>
            <a:endParaRPr lang="en-US" dirty="0">
              <a:solidFill>
                <a:schemeClr val="accent4">
                  <a:lumMod val="75000"/>
                </a:schemeClr>
              </a:solidFill>
              <a:latin typeface="Univers Light" panose="020B0403020202020204" pitchFamily="34" charset="0"/>
            </a:endParaRPr>
          </a:p>
          <a:p>
            <a:endParaRPr lang="en-US" dirty="0"/>
          </a:p>
        </p:txBody>
      </p:sp>
      <p:sp>
        <p:nvSpPr>
          <p:cNvPr id="8" name="Rechteck 7">
            <a:extLst>
              <a:ext uri="{FF2B5EF4-FFF2-40B4-BE49-F238E27FC236}">
                <a16:creationId xmlns:a16="http://schemas.microsoft.com/office/drawing/2014/main" id="{6FE467FA-77C6-5D90-02D7-7E147452BD31}"/>
              </a:ext>
            </a:extLst>
          </p:cNvPr>
          <p:cNvSpPr/>
          <p:nvPr/>
        </p:nvSpPr>
        <p:spPr>
          <a:xfrm>
            <a:off x="-144016" y="377032"/>
            <a:ext cx="288032" cy="504056"/>
          </a:xfrm>
          <a:prstGeom prst="rect">
            <a:avLst/>
          </a:prstGeom>
          <a:solidFill>
            <a:srgbClr val="FFC524"/>
          </a:solidFill>
          <a:ln>
            <a:solidFill>
              <a:srgbClr val="FFC52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Abgerundetes Rechteck 28">
            <a:extLst>
              <a:ext uri="{FF2B5EF4-FFF2-40B4-BE49-F238E27FC236}">
                <a16:creationId xmlns:a16="http://schemas.microsoft.com/office/drawing/2014/main" id="{331F7540-A626-0378-3DE0-EC256F35D0DD}"/>
              </a:ext>
            </a:extLst>
          </p:cNvPr>
          <p:cNvSpPr/>
          <p:nvPr/>
        </p:nvSpPr>
        <p:spPr>
          <a:xfrm rot="18944242">
            <a:off x="385417" y="4513168"/>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Abgerundetes Rechteck 28">
            <a:extLst>
              <a:ext uri="{FF2B5EF4-FFF2-40B4-BE49-F238E27FC236}">
                <a16:creationId xmlns:a16="http://schemas.microsoft.com/office/drawing/2014/main" id="{26C858BF-B20E-37E4-B317-4E3C3F0D44C1}"/>
              </a:ext>
            </a:extLst>
          </p:cNvPr>
          <p:cNvSpPr/>
          <p:nvPr/>
        </p:nvSpPr>
        <p:spPr>
          <a:xfrm rot="18944242">
            <a:off x="385415" y="2487983"/>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Abgerundetes Rechteck 28">
            <a:extLst>
              <a:ext uri="{FF2B5EF4-FFF2-40B4-BE49-F238E27FC236}">
                <a16:creationId xmlns:a16="http://schemas.microsoft.com/office/drawing/2014/main" id="{CC69742F-3614-FAE5-60E8-1BD7F926FE3B}"/>
              </a:ext>
            </a:extLst>
          </p:cNvPr>
          <p:cNvSpPr/>
          <p:nvPr/>
        </p:nvSpPr>
        <p:spPr>
          <a:xfrm rot="18944242">
            <a:off x="385415" y="2891859"/>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Abgerundetes Rechteck 28">
            <a:extLst>
              <a:ext uri="{FF2B5EF4-FFF2-40B4-BE49-F238E27FC236}">
                <a16:creationId xmlns:a16="http://schemas.microsoft.com/office/drawing/2014/main" id="{8CB1DA83-56EE-75BC-14B5-464925528655}"/>
              </a:ext>
            </a:extLst>
          </p:cNvPr>
          <p:cNvSpPr/>
          <p:nvPr/>
        </p:nvSpPr>
        <p:spPr>
          <a:xfrm rot="18944242">
            <a:off x="373650" y="3286448"/>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Abgerundetes Rechteck 28">
            <a:extLst>
              <a:ext uri="{FF2B5EF4-FFF2-40B4-BE49-F238E27FC236}">
                <a16:creationId xmlns:a16="http://schemas.microsoft.com/office/drawing/2014/main" id="{79CB3103-EB59-89B2-FFE4-15A5E039AD55}"/>
              </a:ext>
            </a:extLst>
          </p:cNvPr>
          <p:cNvSpPr/>
          <p:nvPr/>
        </p:nvSpPr>
        <p:spPr>
          <a:xfrm rot="18944242">
            <a:off x="385414" y="3651682"/>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Abgerundetes Rechteck 28">
            <a:extLst>
              <a:ext uri="{FF2B5EF4-FFF2-40B4-BE49-F238E27FC236}">
                <a16:creationId xmlns:a16="http://schemas.microsoft.com/office/drawing/2014/main" id="{26D377A2-32BF-CCD8-C74F-D88ABC3DCB2B}"/>
              </a:ext>
            </a:extLst>
          </p:cNvPr>
          <p:cNvSpPr/>
          <p:nvPr/>
        </p:nvSpPr>
        <p:spPr>
          <a:xfrm rot="18944242">
            <a:off x="394835" y="4082425"/>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ext Placeholder 3">
            <a:extLst>
              <a:ext uri="{FF2B5EF4-FFF2-40B4-BE49-F238E27FC236}">
                <a16:creationId xmlns:a16="http://schemas.microsoft.com/office/drawing/2014/main" id="{2BC3DF74-3B26-CE9E-55D6-8C9C7EB93DE6}"/>
              </a:ext>
            </a:extLst>
          </p:cNvPr>
          <p:cNvSpPr txBox="1">
            <a:spLocks/>
          </p:cNvSpPr>
          <p:nvPr/>
        </p:nvSpPr>
        <p:spPr>
          <a:xfrm>
            <a:off x="6647439" y="1424723"/>
            <a:ext cx="5136806" cy="438023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b="1" dirty="0" err="1">
                <a:solidFill>
                  <a:schemeClr val="accent1">
                    <a:lumMod val="75000"/>
                  </a:schemeClr>
                </a:solidFill>
                <a:latin typeface="Univers Light" panose="020B0403020202020204" pitchFamily="34" charset="0"/>
              </a:rPr>
              <a:t>Netzwerkpartner</a:t>
            </a:r>
            <a:r>
              <a:rPr lang="en-US" sz="2000" b="1" dirty="0">
                <a:solidFill>
                  <a:schemeClr val="accent1">
                    <a:lumMod val="75000"/>
                  </a:schemeClr>
                </a:solidFill>
                <a:latin typeface="Univers Light" panose="020B0403020202020204" pitchFamily="34" charset="0"/>
              </a:rPr>
              <a:t> der </a:t>
            </a:r>
            <a:br>
              <a:rPr lang="en-US" sz="2000" b="1" dirty="0">
                <a:solidFill>
                  <a:schemeClr val="accent1">
                    <a:lumMod val="75000"/>
                  </a:schemeClr>
                </a:solidFill>
                <a:latin typeface="Univers Light" panose="020B0403020202020204" pitchFamily="34" charset="0"/>
              </a:rPr>
            </a:br>
            <a:r>
              <a:rPr lang="en-US" sz="2000" b="1" dirty="0" err="1">
                <a:solidFill>
                  <a:schemeClr val="accent1">
                    <a:lumMod val="75000"/>
                  </a:schemeClr>
                </a:solidFill>
                <a:latin typeface="Univers Light" panose="020B0403020202020204" pitchFamily="34" charset="0"/>
              </a:rPr>
              <a:t>spezialisierten</a:t>
            </a:r>
            <a:r>
              <a:rPr lang="en-US" sz="2000" b="1" dirty="0">
                <a:solidFill>
                  <a:schemeClr val="accent1">
                    <a:lumMod val="75000"/>
                  </a:schemeClr>
                </a:solidFill>
                <a:latin typeface="Univers Light" panose="020B0403020202020204" pitchFamily="34" charset="0"/>
              </a:rPr>
              <a:t> Palliative Care</a:t>
            </a:r>
          </a:p>
          <a:p>
            <a:endParaRPr lang="en-US" b="1" dirty="0">
              <a:solidFill>
                <a:schemeClr val="accent1">
                  <a:lumMod val="75000"/>
                </a:schemeClr>
              </a:solidFill>
              <a:latin typeface="Univers Light" panose="020B0403020202020204" pitchFamily="34" charset="0"/>
            </a:endParaRPr>
          </a:p>
          <a:p>
            <a:pPr marL="285750" indent="-285750">
              <a:buFont typeface="Arial" panose="020B0604020202020204" pitchFamily="34" charset="0"/>
              <a:buChar char="•"/>
            </a:pPr>
            <a:r>
              <a:rPr lang="en-US" sz="2000" dirty="0">
                <a:solidFill>
                  <a:schemeClr val="accent1">
                    <a:lumMod val="75000"/>
                  </a:schemeClr>
                </a:solidFill>
                <a:latin typeface="Univers Light" panose="020B0403020202020204" pitchFamily="34" charset="0"/>
              </a:rPr>
              <a:t>Mobile Palliative Care </a:t>
            </a:r>
            <a:r>
              <a:rPr lang="en-US" sz="2000" dirty="0" err="1">
                <a:solidFill>
                  <a:schemeClr val="accent1">
                    <a:lumMod val="75000"/>
                  </a:schemeClr>
                </a:solidFill>
                <a:latin typeface="Univers Light" panose="020B0403020202020204" pitchFamily="34" charset="0"/>
              </a:rPr>
              <a:t>Equippe</a:t>
            </a:r>
            <a:endParaRPr lang="en-US" sz="2000" dirty="0">
              <a:solidFill>
                <a:schemeClr val="accent1">
                  <a:lumMod val="75000"/>
                </a:schemeClr>
              </a:solidFill>
              <a:latin typeface="Univers Light" panose="020B0403020202020204" pitchFamily="34" charset="0"/>
            </a:endParaRPr>
          </a:p>
          <a:p>
            <a:pPr marL="285750" indent="-285750">
              <a:buFont typeface="Arial" panose="020B0604020202020204" pitchFamily="34" charset="0"/>
              <a:buChar char="•"/>
            </a:pPr>
            <a:r>
              <a:rPr lang="en-US" sz="2000" dirty="0" err="1">
                <a:solidFill>
                  <a:schemeClr val="accent1">
                    <a:lumMod val="75000"/>
                  </a:schemeClr>
                </a:solidFill>
                <a:latin typeface="Univers Light" panose="020B0403020202020204" pitchFamily="34" charset="0"/>
              </a:rPr>
              <a:t>Stationäres</a:t>
            </a:r>
            <a:r>
              <a:rPr lang="en-US" sz="2000" dirty="0">
                <a:solidFill>
                  <a:schemeClr val="accent1">
                    <a:lumMod val="75000"/>
                  </a:schemeClr>
                </a:solidFill>
                <a:latin typeface="Univers Light" panose="020B0403020202020204" pitchFamily="34" charset="0"/>
              </a:rPr>
              <a:t> Hospiz</a:t>
            </a:r>
          </a:p>
          <a:p>
            <a:pPr marL="285750" indent="-285750">
              <a:buFont typeface="Arial" panose="020B0604020202020204" pitchFamily="34" charset="0"/>
              <a:buChar char="•"/>
            </a:pPr>
            <a:r>
              <a:rPr lang="en-US" sz="2000" dirty="0" err="1">
                <a:solidFill>
                  <a:schemeClr val="accent1">
                    <a:lumMod val="75000"/>
                  </a:schemeClr>
                </a:solidFill>
                <a:latin typeface="Univers Light" panose="020B0403020202020204" pitchFamily="34" charset="0"/>
              </a:rPr>
              <a:t>Palliativstation</a:t>
            </a:r>
            <a:endParaRPr lang="en-US" sz="2000" dirty="0">
              <a:solidFill>
                <a:schemeClr val="accent1">
                  <a:lumMod val="75000"/>
                </a:schemeClr>
              </a:solidFill>
              <a:latin typeface="Univers Light" panose="020B0403020202020204" pitchFamily="34" charset="0"/>
            </a:endParaRPr>
          </a:p>
          <a:p>
            <a:pPr marL="285750" indent="-285750">
              <a:buFont typeface="Arial" panose="020B0604020202020204" pitchFamily="34" charset="0"/>
              <a:buChar char="•"/>
            </a:pPr>
            <a:r>
              <a:rPr lang="en-US" sz="2000" dirty="0" err="1">
                <a:solidFill>
                  <a:schemeClr val="accent1">
                    <a:lumMod val="75000"/>
                  </a:schemeClr>
                </a:solidFill>
                <a:latin typeface="Univers Light" panose="020B0403020202020204" pitchFamily="34" charset="0"/>
              </a:rPr>
              <a:t>Pädiatrische</a:t>
            </a:r>
            <a:r>
              <a:rPr lang="en-US" sz="2000" dirty="0">
                <a:solidFill>
                  <a:schemeClr val="accent1">
                    <a:lumMod val="75000"/>
                  </a:schemeClr>
                </a:solidFill>
                <a:latin typeface="Univers Light" panose="020B0403020202020204" pitchFamily="34" charset="0"/>
              </a:rPr>
              <a:t> Palliative Care</a:t>
            </a:r>
          </a:p>
          <a:p>
            <a:pPr marL="285750" indent="-285750">
              <a:buFont typeface="Arial" panose="020B0604020202020204" pitchFamily="34" charset="0"/>
              <a:buChar char="•"/>
            </a:pPr>
            <a:r>
              <a:rPr lang="en-US" sz="2000" dirty="0" err="1">
                <a:solidFill>
                  <a:schemeClr val="accent1">
                    <a:lumMod val="75000"/>
                  </a:schemeClr>
                </a:solidFill>
                <a:latin typeface="Univers Light" panose="020B0403020202020204" pitchFamily="34" charset="0"/>
              </a:rPr>
              <a:t>Ev</a:t>
            </a:r>
            <a:r>
              <a:rPr lang="en-US" sz="2000" dirty="0">
                <a:solidFill>
                  <a:schemeClr val="accent1">
                    <a:lumMod val="75000"/>
                  </a:schemeClr>
                </a:solidFill>
                <a:latin typeface="Univers Light" panose="020B0403020202020204" pitchFamily="34" charset="0"/>
              </a:rPr>
              <a:t>. </a:t>
            </a:r>
            <a:r>
              <a:rPr lang="en-US" sz="2000" dirty="0" err="1">
                <a:solidFill>
                  <a:schemeClr val="accent1">
                    <a:lumMod val="75000"/>
                  </a:schemeClr>
                </a:solidFill>
                <a:latin typeface="Univers Light" panose="020B0403020202020204" pitchFamily="34" charset="0"/>
              </a:rPr>
              <a:t>Psychiatrie</a:t>
            </a:r>
            <a:endParaRPr lang="en-US" sz="2000" dirty="0">
              <a:solidFill>
                <a:schemeClr val="accent1">
                  <a:lumMod val="75000"/>
                </a:schemeClr>
              </a:solidFill>
              <a:latin typeface="Univers Light" panose="020B0403020202020204" pitchFamily="34" charset="0"/>
            </a:endParaRPr>
          </a:p>
          <a:p>
            <a:pPr marL="285750" indent="-285750">
              <a:buFont typeface="Arial" panose="020B0604020202020204" pitchFamily="34" charset="0"/>
              <a:buChar char="•"/>
            </a:pPr>
            <a:r>
              <a:rPr lang="en-US" sz="2000" dirty="0" err="1">
                <a:solidFill>
                  <a:schemeClr val="accent1">
                    <a:lumMod val="75000"/>
                  </a:schemeClr>
                </a:solidFill>
                <a:latin typeface="Univers Light" panose="020B0403020202020204" pitchFamily="34" charset="0"/>
              </a:rPr>
              <a:t>weitere</a:t>
            </a:r>
            <a:endParaRPr lang="en-US" sz="2000" dirty="0">
              <a:solidFill>
                <a:schemeClr val="accent1">
                  <a:lumMod val="75000"/>
                </a:schemeClr>
              </a:solidFill>
              <a:latin typeface="Univers Light" panose="020B0403020202020204" pitchFamily="34" charset="0"/>
            </a:endParaRPr>
          </a:p>
          <a:p>
            <a:endParaRPr lang="en-US" dirty="0">
              <a:solidFill>
                <a:schemeClr val="accent1">
                  <a:lumMod val="75000"/>
                </a:schemeClr>
              </a:solidFill>
              <a:latin typeface="Univers Light" panose="020B0403020202020204" pitchFamily="34" charset="0"/>
            </a:endParaRPr>
          </a:p>
          <a:p>
            <a:endParaRPr lang="en-US" dirty="0">
              <a:solidFill>
                <a:schemeClr val="accent1">
                  <a:lumMod val="75000"/>
                </a:schemeClr>
              </a:solidFill>
              <a:latin typeface="Univers Light" panose="020B0403020202020204" pitchFamily="34" charset="0"/>
            </a:endParaRPr>
          </a:p>
          <a:p>
            <a:r>
              <a:rPr lang="en-US" sz="2000" dirty="0">
                <a:solidFill>
                  <a:schemeClr val="accent1">
                    <a:lumMod val="75000"/>
                  </a:schemeClr>
                </a:solidFill>
                <a:latin typeface="Univers Light" panose="020B0403020202020204" pitchFamily="34" charset="0"/>
                <a:sym typeface="Wingdings" panose="05000000000000000000" pitchFamily="2" charset="2"/>
              </a:rPr>
              <a:t> Teil des </a:t>
            </a:r>
            <a:r>
              <a:rPr lang="en-US" sz="2000" dirty="0" err="1">
                <a:solidFill>
                  <a:schemeClr val="accent1">
                    <a:lumMod val="75000"/>
                  </a:schemeClr>
                </a:solidFill>
                <a:latin typeface="Univers Light" panose="020B0403020202020204" pitchFamily="34" charset="0"/>
                <a:sym typeface="Wingdings" panose="05000000000000000000" pitchFamily="2" charset="2"/>
              </a:rPr>
              <a:t>Netzwerkes</a:t>
            </a:r>
            <a:endParaRPr lang="en-US" sz="2000" dirty="0">
              <a:solidFill>
                <a:schemeClr val="accent1">
                  <a:lumMod val="75000"/>
                </a:schemeClr>
              </a:solidFill>
              <a:latin typeface="Univers Light" panose="020B0403020202020204" pitchFamily="34" charset="0"/>
            </a:endParaRPr>
          </a:p>
          <a:p>
            <a:endParaRPr lang="en-US" dirty="0">
              <a:solidFill>
                <a:schemeClr val="accent4">
                  <a:lumMod val="75000"/>
                </a:schemeClr>
              </a:solidFill>
              <a:latin typeface="Univers Light" panose="020B0403020202020204" pitchFamily="34" charset="0"/>
            </a:endParaRPr>
          </a:p>
          <a:p>
            <a:endParaRPr lang="en-US" dirty="0"/>
          </a:p>
        </p:txBody>
      </p:sp>
    </p:spTree>
    <p:extLst>
      <p:ext uri="{BB962C8B-B14F-4D97-AF65-F5344CB8AC3E}">
        <p14:creationId xmlns:p14="http://schemas.microsoft.com/office/powerpoint/2010/main" val="734406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Inhaltsplatzhalter 2">
            <a:extLst>
              <a:ext uri="{FF2B5EF4-FFF2-40B4-BE49-F238E27FC236}">
                <a16:creationId xmlns:a16="http://schemas.microsoft.com/office/drawing/2014/main" id="{52295720-2351-C37C-1270-AD3B014772FE}"/>
              </a:ext>
            </a:extLst>
          </p:cNvPr>
          <p:cNvSpPr txBox="1">
            <a:spLocks/>
          </p:cNvSpPr>
          <p:nvPr/>
        </p:nvSpPr>
        <p:spPr>
          <a:xfrm>
            <a:off x="-41189" y="4815506"/>
            <a:ext cx="12270026" cy="1998768"/>
          </a:xfrm>
          <a:prstGeom prst="rect">
            <a:avLst/>
          </a:prstGeom>
          <a:solidFill>
            <a:schemeClr val="accent4">
              <a:lumMod val="60000"/>
              <a:lumOff val="4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2000" dirty="0"/>
              <a:t>Kommunale </a:t>
            </a:r>
            <a:r>
              <a:rPr lang="de-CH" sz="1900" dirty="0">
                <a:latin typeface="Univers Light" panose="020B0403020202020204" pitchFamily="34" charset="0"/>
              </a:rPr>
              <a:t>Ebene       						                                     Palliative Care Forum</a:t>
            </a:r>
          </a:p>
        </p:txBody>
      </p:sp>
      <p:sp>
        <p:nvSpPr>
          <p:cNvPr id="57" name="Inhaltsplatzhalter 2">
            <a:extLst>
              <a:ext uri="{FF2B5EF4-FFF2-40B4-BE49-F238E27FC236}">
                <a16:creationId xmlns:a16="http://schemas.microsoft.com/office/drawing/2014/main" id="{33AAD133-2526-04AB-E435-6A083B08E173}"/>
              </a:ext>
            </a:extLst>
          </p:cNvPr>
          <p:cNvSpPr txBox="1">
            <a:spLocks/>
          </p:cNvSpPr>
          <p:nvPr/>
        </p:nvSpPr>
        <p:spPr>
          <a:xfrm>
            <a:off x="0" y="3146693"/>
            <a:ext cx="12318043" cy="1709730"/>
          </a:xfrm>
          <a:prstGeom prst="rect">
            <a:avLst/>
          </a:prstGeom>
          <a:solidFill>
            <a:schemeClr val="accent4">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2000" dirty="0">
                <a:latin typeface="Univers Light" panose="020B0403020202020204" pitchFamily="34" charset="0"/>
              </a:rPr>
              <a:t>Kantonale Ebene                                                                                                                  </a:t>
            </a:r>
            <a:r>
              <a:rPr lang="de-CH" sz="1900" dirty="0">
                <a:latin typeface="Univers Light" panose="020B0403020202020204" pitchFamily="34" charset="0"/>
              </a:rPr>
              <a:t>palliative ostschweiz</a:t>
            </a:r>
          </a:p>
        </p:txBody>
      </p:sp>
      <p:sp>
        <p:nvSpPr>
          <p:cNvPr id="56" name="Inhaltsplatzhalter 2">
            <a:extLst>
              <a:ext uri="{FF2B5EF4-FFF2-40B4-BE49-F238E27FC236}">
                <a16:creationId xmlns:a16="http://schemas.microsoft.com/office/drawing/2014/main" id="{4FE303DA-6CD8-1BA6-D928-36223D117A3D}"/>
              </a:ext>
            </a:extLst>
          </p:cNvPr>
          <p:cNvSpPr>
            <a:spLocks noGrp="1"/>
          </p:cNvSpPr>
          <p:nvPr>
            <p:ph sz="half" idx="1"/>
          </p:nvPr>
        </p:nvSpPr>
        <p:spPr>
          <a:xfrm>
            <a:off x="-13011" y="1348785"/>
            <a:ext cx="12218021" cy="1830261"/>
          </a:xfrm>
          <a:solidFill>
            <a:schemeClr val="accent4">
              <a:lumMod val="20000"/>
              <a:lumOff val="80000"/>
            </a:schemeClr>
          </a:solidFill>
        </p:spPr>
        <p:txBody>
          <a:bodyPr/>
          <a:lstStyle/>
          <a:p>
            <a:pPr marL="0" indent="0">
              <a:buNone/>
            </a:pPr>
            <a:r>
              <a:rPr lang="de-CH" sz="2000" dirty="0">
                <a:latin typeface="Univers Light" panose="020B0403020202020204" pitchFamily="34" charset="0"/>
              </a:rPr>
              <a:t>Nationale Ebene</a:t>
            </a:r>
            <a:r>
              <a:rPr lang="de-CH" sz="2000" dirty="0"/>
              <a:t>									</a:t>
            </a:r>
            <a:r>
              <a:rPr lang="de-CH" sz="2000" dirty="0">
                <a:latin typeface="Univers Light" panose="020B0403020202020204" pitchFamily="34" charset="0"/>
              </a:rPr>
              <a:t>         palliative ch</a:t>
            </a:r>
          </a:p>
        </p:txBody>
      </p:sp>
      <p:sp>
        <p:nvSpPr>
          <p:cNvPr id="2" name="Rechteck 1">
            <a:extLst>
              <a:ext uri="{FF2B5EF4-FFF2-40B4-BE49-F238E27FC236}">
                <a16:creationId xmlns:a16="http://schemas.microsoft.com/office/drawing/2014/main" id="{73DA0EF2-C4F3-6247-8669-162D91FA0E92}"/>
              </a:ext>
            </a:extLst>
          </p:cNvPr>
          <p:cNvSpPr/>
          <p:nvPr/>
        </p:nvSpPr>
        <p:spPr>
          <a:xfrm>
            <a:off x="-192033" y="372515"/>
            <a:ext cx="288032" cy="504056"/>
          </a:xfrm>
          <a:prstGeom prst="rect">
            <a:avLst/>
          </a:prstGeom>
          <a:solidFill>
            <a:srgbClr val="FFC524"/>
          </a:solidFill>
          <a:ln>
            <a:solidFill>
              <a:srgbClr val="FFC52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Sechseck 18">
            <a:extLst>
              <a:ext uri="{FF2B5EF4-FFF2-40B4-BE49-F238E27FC236}">
                <a16:creationId xmlns:a16="http://schemas.microsoft.com/office/drawing/2014/main" id="{99D6D66D-2020-0039-6F5C-5621D8AE4D50}"/>
              </a:ext>
            </a:extLst>
          </p:cNvPr>
          <p:cNvSpPr/>
          <p:nvPr/>
        </p:nvSpPr>
        <p:spPr>
          <a:xfrm>
            <a:off x="5114927" y="3153180"/>
            <a:ext cx="1971247" cy="1715679"/>
          </a:xfrm>
          <a:prstGeom prst="hex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accent4">
                    <a:lumMod val="50000"/>
                  </a:schemeClr>
                </a:solidFill>
              </a:rPr>
              <a:t>Vorausschauende Planung</a:t>
            </a:r>
          </a:p>
        </p:txBody>
      </p:sp>
      <p:sp>
        <p:nvSpPr>
          <p:cNvPr id="23" name="Sechseck 22">
            <a:extLst>
              <a:ext uri="{FF2B5EF4-FFF2-40B4-BE49-F238E27FC236}">
                <a16:creationId xmlns:a16="http://schemas.microsoft.com/office/drawing/2014/main" id="{9F766100-D5AE-0286-7FB5-B287FF3C5B60}"/>
              </a:ext>
            </a:extLst>
          </p:cNvPr>
          <p:cNvSpPr/>
          <p:nvPr/>
        </p:nvSpPr>
        <p:spPr>
          <a:xfrm>
            <a:off x="5131424" y="4953441"/>
            <a:ext cx="1971247" cy="1715679"/>
          </a:xfrm>
          <a:prstGeom prst="hexago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Beratung/ Begleitung Ange-</a:t>
            </a:r>
          </a:p>
          <a:p>
            <a:pPr algn="ctr"/>
            <a:r>
              <a:rPr lang="de-CH" dirty="0"/>
              <a:t>hörigen und Betroffene</a:t>
            </a:r>
          </a:p>
        </p:txBody>
      </p:sp>
      <p:sp>
        <p:nvSpPr>
          <p:cNvPr id="25" name="Sechseck 24">
            <a:extLst>
              <a:ext uri="{FF2B5EF4-FFF2-40B4-BE49-F238E27FC236}">
                <a16:creationId xmlns:a16="http://schemas.microsoft.com/office/drawing/2014/main" id="{CA87F608-4256-58BE-7282-32E5DBD535FC}"/>
              </a:ext>
            </a:extLst>
          </p:cNvPr>
          <p:cNvSpPr/>
          <p:nvPr/>
        </p:nvSpPr>
        <p:spPr>
          <a:xfrm>
            <a:off x="3478546" y="4082939"/>
            <a:ext cx="2000517" cy="1715679"/>
          </a:xfrm>
          <a:prstGeom prst="hexago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Interprofessionelles Team</a:t>
            </a:r>
          </a:p>
        </p:txBody>
      </p:sp>
      <p:sp>
        <p:nvSpPr>
          <p:cNvPr id="27" name="Sechseck 26">
            <a:extLst>
              <a:ext uri="{FF2B5EF4-FFF2-40B4-BE49-F238E27FC236}">
                <a16:creationId xmlns:a16="http://schemas.microsoft.com/office/drawing/2014/main" id="{F87BF0F5-CEDC-0C3C-65A3-1B010097960D}"/>
              </a:ext>
            </a:extLst>
          </p:cNvPr>
          <p:cNvSpPr/>
          <p:nvPr/>
        </p:nvSpPr>
        <p:spPr>
          <a:xfrm>
            <a:off x="6724976" y="2238095"/>
            <a:ext cx="1991121" cy="1715679"/>
          </a:xfrm>
          <a:prstGeom prst="hex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solidFill>
                  <a:srgbClr val="0355A0"/>
                </a:solidFill>
              </a:rPr>
              <a:t>Handlungs</a:t>
            </a:r>
            <a:endParaRPr lang="de-CH" dirty="0">
              <a:solidFill>
                <a:srgbClr val="0355A0"/>
              </a:solidFill>
            </a:endParaRPr>
          </a:p>
          <a:p>
            <a:pPr algn="ctr"/>
            <a:r>
              <a:rPr lang="de-CH" dirty="0" err="1">
                <a:solidFill>
                  <a:srgbClr val="0355A0"/>
                </a:solidFill>
              </a:rPr>
              <a:t>Empfehl-ungen</a:t>
            </a:r>
            <a:endParaRPr lang="de-CH" dirty="0">
              <a:solidFill>
                <a:srgbClr val="0355A0"/>
              </a:solidFill>
            </a:endParaRPr>
          </a:p>
        </p:txBody>
      </p:sp>
      <p:sp>
        <p:nvSpPr>
          <p:cNvPr id="29" name="Sechseck 28">
            <a:extLst>
              <a:ext uri="{FF2B5EF4-FFF2-40B4-BE49-F238E27FC236}">
                <a16:creationId xmlns:a16="http://schemas.microsoft.com/office/drawing/2014/main" id="{8D7238EF-1245-A5AB-BA90-CEA37B9AC17B}"/>
              </a:ext>
            </a:extLst>
          </p:cNvPr>
          <p:cNvSpPr/>
          <p:nvPr/>
        </p:nvSpPr>
        <p:spPr>
          <a:xfrm>
            <a:off x="1877168" y="1383580"/>
            <a:ext cx="1951950" cy="1715679"/>
          </a:xfrm>
          <a:prstGeom prst="hexagon">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rgbClr val="0355A0"/>
                </a:solidFill>
              </a:rPr>
              <a:t>BAG Broschüre</a:t>
            </a:r>
          </a:p>
        </p:txBody>
      </p:sp>
      <p:sp>
        <p:nvSpPr>
          <p:cNvPr id="31" name="Sechseck 30">
            <a:extLst>
              <a:ext uri="{FF2B5EF4-FFF2-40B4-BE49-F238E27FC236}">
                <a16:creationId xmlns:a16="http://schemas.microsoft.com/office/drawing/2014/main" id="{4771E055-27EE-FB18-44C5-6BF1FB3E69D0}"/>
              </a:ext>
            </a:extLst>
          </p:cNvPr>
          <p:cNvSpPr/>
          <p:nvPr/>
        </p:nvSpPr>
        <p:spPr>
          <a:xfrm>
            <a:off x="3493104" y="2287123"/>
            <a:ext cx="1951949" cy="1715679"/>
          </a:xfrm>
          <a:prstGeom prst="hexagon">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rgbClr val="0355A0"/>
                </a:solidFill>
              </a:rPr>
              <a:t>Fachwissen</a:t>
            </a:r>
            <a:br>
              <a:rPr lang="de-CH" dirty="0">
                <a:solidFill>
                  <a:srgbClr val="0355A0"/>
                </a:solidFill>
              </a:rPr>
            </a:br>
            <a:r>
              <a:rPr lang="de-CH" dirty="0">
                <a:solidFill>
                  <a:srgbClr val="0355A0"/>
                </a:solidFill>
              </a:rPr>
              <a:t>Forschungsergebnisse</a:t>
            </a:r>
          </a:p>
        </p:txBody>
      </p:sp>
      <p:sp>
        <p:nvSpPr>
          <p:cNvPr id="37" name="Sechseck 36">
            <a:extLst>
              <a:ext uri="{FF2B5EF4-FFF2-40B4-BE49-F238E27FC236}">
                <a16:creationId xmlns:a16="http://schemas.microsoft.com/office/drawing/2014/main" id="{312BA5AC-A881-1A31-52AB-F9A911C9109E}"/>
              </a:ext>
            </a:extLst>
          </p:cNvPr>
          <p:cNvSpPr/>
          <p:nvPr/>
        </p:nvSpPr>
        <p:spPr>
          <a:xfrm>
            <a:off x="8346800" y="1345697"/>
            <a:ext cx="1951950" cy="1715679"/>
          </a:xfrm>
          <a:prstGeom prst="hexagon">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err="1">
                <a:solidFill>
                  <a:srgbClr val="0355A0"/>
                </a:solidFill>
              </a:rPr>
              <a:t>Fachkompe-tenz</a:t>
            </a:r>
            <a:endParaRPr lang="de-CH" dirty="0">
              <a:solidFill>
                <a:srgbClr val="0355A0"/>
              </a:solidFill>
            </a:endParaRPr>
          </a:p>
        </p:txBody>
      </p:sp>
      <p:sp>
        <p:nvSpPr>
          <p:cNvPr id="39" name="Sechseck 38">
            <a:extLst>
              <a:ext uri="{FF2B5EF4-FFF2-40B4-BE49-F238E27FC236}">
                <a16:creationId xmlns:a16="http://schemas.microsoft.com/office/drawing/2014/main" id="{9431AEF1-E540-FEA0-4A72-4D931401AB97}"/>
              </a:ext>
            </a:extLst>
          </p:cNvPr>
          <p:cNvSpPr/>
          <p:nvPr/>
        </p:nvSpPr>
        <p:spPr>
          <a:xfrm>
            <a:off x="1849953" y="3180556"/>
            <a:ext cx="1985051" cy="1725052"/>
          </a:xfrm>
          <a:prstGeom prst="hex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rgbClr val="0355A0"/>
                </a:solidFill>
              </a:rPr>
              <a:t>Weiter</a:t>
            </a:r>
          </a:p>
          <a:p>
            <a:pPr algn="ctr"/>
            <a:r>
              <a:rPr lang="de-CH" dirty="0">
                <a:solidFill>
                  <a:srgbClr val="0355A0"/>
                </a:solidFill>
              </a:rPr>
              <a:t>bildung</a:t>
            </a:r>
          </a:p>
        </p:txBody>
      </p:sp>
      <p:sp>
        <p:nvSpPr>
          <p:cNvPr id="41" name="Sechseck 40">
            <a:extLst>
              <a:ext uri="{FF2B5EF4-FFF2-40B4-BE49-F238E27FC236}">
                <a16:creationId xmlns:a16="http://schemas.microsoft.com/office/drawing/2014/main" id="{1AEBA6A0-CF76-F75B-8612-836FAC2B1F28}"/>
              </a:ext>
            </a:extLst>
          </p:cNvPr>
          <p:cNvSpPr/>
          <p:nvPr/>
        </p:nvSpPr>
        <p:spPr>
          <a:xfrm>
            <a:off x="6716738" y="4025077"/>
            <a:ext cx="1985051" cy="1715679"/>
          </a:xfrm>
          <a:prstGeom prst="hex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700" dirty="0">
                <a:solidFill>
                  <a:srgbClr val="286E9E"/>
                </a:solidFill>
              </a:rPr>
              <a:t>Pall. Betreuungs- </a:t>
            </a:r>
            <a:r>
              <a:rPr lang="de-CH" sz="1700" dirty="0" err="1">
                <a:solidFill>
                  <a:srgbClr val="286E9E"/>
                </a:solidFill>
              </a:rPr>
              <a:t>pläne</a:t>
            </a:r>
            <a:r>
              <a:rPr lang="de-CH" sz="1700" dirty="0">
                <a:solidFill>
                  <a:srgbClr val="286E9E"/>
                </a:solidFill>
              </a:rPr>
              <a:t>, </a:t>
            </a:r>
            <a:r>
              <a:rPr lang="de-CH" sz="1700" dirty="0" err="1">
                <a:solidFill>
                  <a:srgbClr val="286E9E"/>
                </a:solidFill>
              </a:rPr>
              <a:t>pall</a:t>
            </a:r>
            <a:r>
              <a:rPr lang="de-CH" sz="1700" dirty="0">
                <a:solidFill>
                  <a:srgbClr val="286E9E"/>
                </a:solidFill>
              </a:rPr>
              <a:t>. </a:t>
            </a:r>
            <a:r>
              <a:rPr lang="de-CH" sz="1700" dirty="0" err="1">
                <a:solidFill>
                  <a:srgbClr val="286E9E"/>
                </a:solidFill>
              </a:rPr>
              <a:t>Reserve</a:t>
            </a:r>
            <a:r>
              <a:rPr lang="de-CH" sz="1600" dirty="0" err="1">
                <a:solidFill>
                  <a:srgbClr val="286E9E"/>
                </a:solidFill>
              </a:rPr>
              <a:t>medi</a:t>
            </a:r>
            <a:r>
              <a:rPr lang="de-CH" sz="1700" dirty="0">
                <a:solidFill>
                  <a:srgbClr val="286E9E"/>
                </a:solidFill>
              </a:rPr>
              <a:t>-kation etc.</a:t>
            </a:r>
          </a:p>
        </p:txBody>
      </p:sp>
      <p:sp>
        <p:nvSpPr>
          <p:cNvPr id="45" name="Sechseck 44">
            <a:extLst>
              <a:ext uri="{FF2B5EF4-FFF2-40B4-BE49-F238E27FC236}">
                <a16:creationId xmlns:a16="http://schemas.microsoft.com/office/drawing/2014/main" id="{C9CC4747-D6C0-1A43-167D-A193B92105DE}"/>
              </a:ext>
            </a:extLst>
          </p:cNvPr>
          <p:cNvSpPr/>
          <p:nvPr/>
        </p:nvSpPr>
        <p:spPr>
          <a:xfrm>
            <a:off x="8309410" y="4927337"/>
            <a:ext cx="1900406" cy="1715679"/>
          </a:xfrm>
          <a:prstGeom prst="hexago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t>Information vermitteln</a:t>
            </a:r>
          </a:p>
          <a:p>
            <a:pPr algn="ctr"/>
            <a:r>
              <a:rPr lang="de-CH" sz="1400" spc="-100" dirty="0" err="1"/>
              <a:t>Pat.verfügung</a:t>
            </a:r>
            <a:r>
              <a:rPr lang="de-CH" sz="1400" spc="-100" dirty="0"/>
              <a:t> Vorsorgeauftrag</a:t>
            </a:r>
          </a:p>
        </p:txBody>
      </p:sp>
      <p:sp>
        <p:nvSpPr>
          <p:cNvPr id="47" name="Sechseck 46">
            <a:extLst>
              <a:ext uri="{FF2B5EF4-FFF2-40B4-BE49-F238E27FC236}">
                <a16:creationId xmlns:a16="http://schemas.microsoft.com/office/drawing/2014/main" id="{71AB38C7-959E-A59A-4442-B3B183D4D0F2}"/>
              </a:ext>
            </a:extLst>
          </p:cNvPr>
          <p:cNvSpPr/>
          <p:nvPr/>
        </p:nvSpPr>
        <p:spPr>
          <a:xfrm>
            <a:off x="1880032" y="4975048"/>
            <a:ext cx="1924892" cy="1715679"/>
          </a:xfrm>
          <a:prstGeom prst="hexago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bg1">
                    <a:lumMod val="95000"/>
                  </a:schemeClr>
                </a:solidFill>
              </a:rPr>
              <a:t>Information</a:t>
            </a:r>
          </a:p>
          <a:p>
            <a:pPr algn="ctr"/>
            <a:r>
              <a:rPr lang="de-CH" dirty="0">
                <a:solidFill>
                  <a:schemeClr val="bg1">
                    <a:lumMod val="95000"/>
                  </a:schemeClr>
                </a:solidFill>
              </a:rPr>
              <a:t>Vermitteln</a:t>
            </a:r>
          </a:p>
          <a:p>
            <a:pPr algn="ctr"/>
            <a:r>
              <a:rPr lang="de-CH" dirty="0">
                <a:solidFill>
                  <a:schemeClr val="bg1">
                    <a:lumMod val="95000"/>
                  </a:schemeClr>
                </a:solidFill>
              </a:rPr>
              <a:t>Fach-</a:t>
            </a:r>
          </a:p>
          <a:p>
            <a:pPr algn="ctr"/>
            <a:r>
              <a:rPr lang="de-CH" dirty="0" err="1">
                <a:solidFill>
                  <a:schemeClr val="bg1">
                    <a:lumMod val="95000"/>
                  </a:schemeClr>
                </a:solidFill>
              </a:rPr>
              <a:t>personen</a:t>
            </a:r>
            <a:endParaRPr lang="de-CH" dirty="0">
              <a:solidFill>
                <a:schemeClr val="bg1">
                  <a:lumMod val="95000"/>
                </a:schemeClr>
              </a:solidFill>
            </a:endParaRPr>
          </a:p>
        </p:txBody>
      </p:sp>
      <p:sp>
        <p:nvSpPr>
          <p:cNvPr id="49" name="Sechseck 48">
            <a:extLst>
              <a:ext uri="{FF2B5EF4-FFF2-40B4-BE49-F238E27FC236}">
                <a16:creationId xmlns:a16="http://schemas.microsoft.com/office/drawing/2014/main" id="{D6B838E3-1BA0-C488-0292-C45717BECE68}"/>
              </a:ext>
            </a:extLst>
          </p:cNvPr>
          <p:cNvSpPr/>
          <p:nvPr/>
        </p:nvSpPr>
        <p:spPr>
          <a:xfrm>
            <a:off x="8346800" y="3132290"/>
            <a:ext cx="1891253" cy="1715679"/>
          </a:xfrm>
          <a:prstGeom prst="hex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rgbClr val="0355A0"/>
                </a:solidFill>
              </a:rPr>
              <a:t>Information</a:t>
            </a:r>
          </a:p>
          <a:p>
            <a:pPr algn="ctr"/>
            <a:r>
              <a:rPr lang="de-CH" dirty="0">
                <a:solidFill>
                  <a:srgbClr val="0355A0"/>
                </a:solidFill>
              </a:rPr>
              <a:t>bereit</a:t>
            </a:r>
          </a:p>
          <a:p>
            <a:pPr algn="ctr"/>
            <a:r>
              <a:rPr lang="de-CH" dirty="0">
                <a:solidFill>
                  <a:srgbClr val="0355A0"/>
                </a:solidFill>
              </a:rPr>
              <a:t>stellen</a:t>
            </a:r>
          </a:p>
        </p:txBody>
      </p:sp>
      <p:sp>
        <p:nvSpPr>
          <p:cNvPr id="53" name="Textfeld 52">
            <a:extLst>
              <a:ext uri="{FF2B5EF4-FFF2-40B4-BE49-F238E27FC236}">
                <a16:creationId xmlns:a16="http://schemas.microsoft.com/office/drawing/2014/main" id="{3D12D411-2AD0-8868-93F2-037D0A8D9EA3}"/>
              </a:ext>
            </a:extLst>
          </p:cNvPr>
          <p:cNvSpPr txBox="1"/>
          <p:nvPr/>
        </p:nvSpPr>
        <p:spPr>
          <a:xfrm>
            <a:off x="95999" y="253524"/>
            <a:ext cx="8489357" cy="419025"/>
          </a:xfrm>
          <a:prstGeom prst="rect">
            <a:avLst/>
          </a:prstGeom>
          <a:noFill/>
        </p:spPr>
        <p:txBody>
          <a:bodyPr wrap="square">
            <a:spAutoFit/>
          </a:bodyPr>
          <a:lstStyle/>
          <a:p>
            <a:pPr>
              <a:lnSpc>
                <a:spcPct val="150000"/>
              </a:lnSpc>
              <a:spcBef>
                <a:spcPct val="20000"/>
              </a:spcBef>
            </a:pPr>
            <a:r>
              <a:rPr lang="de-CH" sz="1600" cap="all" dirty="0">
                <a:solidFill>
                  <a:schemeClr val="accent1"/>
                </a:solidFill>
                <a:latin typeface="Univers" panose="020B0503020202020204" pitchFamily="34" charset="0"/>
              </a:rPr>
              <a:t>Vorausschauende Gesundheitsplanung – Advance Care </a:t>
            </a:r>
            <a:r>
              <a:rPr lang="de-CH" sz="1600" cap="all" dirty="0" err="1">
                <a:solidFill>
                  <a:schemeClr val="accent1"/>
                </a:solidFill>
                <a:latin typeface="Univers" panose="020B0503020202020204" pitchFamily="34" charset="0"/>
              </a:rPr>
              <a:t>Planing</a:t>
            </a:r>
            <a:endParaRPr lang="de-CH" sz="1600" cap="all" dirty="0">
              <a:solidFill>
                <a:schemeClr val="accent1"/>
              </a:solidFill>
              <a:latin typeface="Univers" panose="020B0503020202020204" pitchFamily="34" charset="0"/>
            </a:endParaRPr>
          </a:p>
        </p:txBody>
      </p:sp>
      <p:sp>
        <p:nvSpPr>
          <p:cNvPr id="65" name="Sechseck 64">
            <a:extLst>
              <a:ext uri="{FF2B5EF4-FFF2-40B4-BE49-F238E27FC236}">
                <a16:creationId xmlns:a16="http://schemas.microsoft.com/office/drawing/2014/main" id="{68A80505-6AC7-A869-9593-F28377E661A0}"/>
              </a:ext>
            </a:extLst>
          </p:cNvPr>
          <p:cNvSpPr/>
          <p:nvPr/>
        </p:nvSpPr>
        <p:spPr>
          <a:xfrm>
            <a:off x="5114927" y="1373046"/>
            <a:ext cx="1951950" cy="1715679"/>
          </a:xfrm>
          <a:prstGeom prst="hexagon">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rgbClr val="0355A0"/>
                </a:solidFill>
              </a:rPr>
              <a:t>Ethische- und andere  Grundsätze</a:t>
            </a:r>
          </a:p>
        </p:txBody>
      </p:sp>
      <p:sp>
        <p:nvSpPr>
          <p:cNvPr id="67" name="Pfeil: nach links und rechts 66">
            <a:extLst>
              <a:ext uri="{FF2B5EF4-FFF2-40B4-BE49-F238E27FC236}">
                <a16:creationId xmlns:a16="http://schemas.microsoft.com/office/drawing/2014/main" id="{B447F088-6648-8704-A405-CED3876AFE42}"/>
              </a:ext>
            </a:extLst>
          </p:cNvPr>
          <p:cNvSpPr/>
          <p:nvPr/>
        </p:nvSpPr>
        <p:spPr>
          <a:xfrm rot="19741831">
            <a:off x="1950123" y="3156979"/>
            <a:ext cx="7832176" cy="1049318"/>
          </a:xfrm>
          <a:prstGeom prst="leftRightArrow">
            <a:avLst/>
          </a:prstGeom>
          <a:solidFill>
            <a:srgbClr val="BF9000">
              <a:alpha val="72941"/>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a:latin typeface="Univers Light" panose="020B0403020202020204" pitchFamily="34" charset="0"/>
              </a:rPr>
              <a:t>Gemeinsame Sprache und Kommunikation</a:t>
            </a:r>
          </a:p>
        </p:txBody>
      </p:sp>
      <p:sp>
        <p:nvSpPr>
          <p:cNvPr id="68" name="Pfeil: nach rechts 67">
            <a:extLst>
              <a:ext uri="{FF2B5EF4-FFF2-40B4-BE49-F238E27FC236}">
                <a16:creationId xmlns:a16="http://schemas.microsoft.com/office/drawing/2014/main" id="{A5C14F7B-1B4F-63B9-C9D5-40C77F095606}"/>
              </a:ext>
            </a:extLst>
          </p:cNvPr>
          <p:cNvSpPr/>
          <p:nvPr/>
        </p:nvSpPr>
        <p:spPr>
          <a:xfrm rot="16200000">
            <a:off x="8522422" y="3506176"/>
            <a:ext cx="5398219" cy="1153028"/>
          </a:xfrm>
          <a:prstGeom prst="rightArrow">
            <a:avLst/>
          </a:prstGeom>
          <a:solidFill>
            <a:srgbClr val="BDD7EE">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rgbClr val="0355A0"/>
                </a:solidFill>
                <a:latin typeface="Univers Light" panose="020B0403020202020204" pitchFamily="34" charset="0"/>
              </a:rPr>
              <a:t>Rückkoppelung</a:t>
            </a:r>
          </a:p>
        </p:txBody>
      </p:sp>
    </p:spTree>
    <p:extLst>
      <p:ext uri="{BB962C8B-B14F-4D97-AF65-F5344CB8AC3E}">
        <p14:creationId xmlns:p14="http://schemas.microsoft.com/office/powerpoint/2010/main" val="975014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anim calcmode="lin" valueType="num">
                                      <p:cBhvr additive="base">
                                        <p:cTn id="19" dur="500" fill="hold"/>
                                        <p:tgtEl>
                                          <p:spTgt spid="65"/>
                                        </p:tgtEl>
                                        <p:attrNameLst>
                                          <p:attrName>ppt_x</p:attrName>
                                        </p:attrNameLst>
                                      </p:cBhvr>
                                      <p:tavLst>
                                        <p:tav tm="0">
                                          <p:val>
                                            <p:strVal val="#ppt_x"/>
                                          </p:val>
                                        </p:tav>
                                        <p:tav tm="100000">
                                          <p:val>
                                            <p:strVal val="#ppt_x"/>
                                          </p:val>
                                        </p:tav>
                                      </p:tavLst>
                                    </p:anim>
                                    <p:anim calcmode="lin" valueType="num">
                                      <p:cBhvr additive="base">
                                        <p:cTn id="2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ppt_x"/>
                                          </p:val>
                                        </p:tav>
                                        <p:tav tm="100000">
                                          <p:val>
                                            <p:strVal val="#ppt_x"/>
                                          </p:val>
                                        </p:tav>
                                      </p:tavLst>
                                    </p:anim>
                                    <p:anim calcmode="lin" valueType="num">
                                      <p:cBhvr additive="base">
                                        <p:cTn id="4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anim calcmode="lin" valueType="num">
                                      <p:cBhvr additive="base">
                                        <p:cTn id="49" dur="500" fill="hold"/>
                                        <p:tgtEl>
                                          <p:spTgt spid="49"/>
                                        </p:tgtEl>
                                        <p:attrNameLst>
                                          <p:attrName>ppt_x</p:attrName>
                                        </p:attrNameLst>
                                      </p:cBhvr>
                                      <p:tavLst>
                                        <p:tav tm="0">
                                          <p:val>
                                            <p:strVal val="#ppt_x"/>
                                          </p:val>
                                        </p:tav>
                                        <p:tav tm="100000">
                                          <p:val>
                                            <p:strVal val="#ppt_x"/>
                                          </p:val>
                                        </p:tav>
                                      </p:tavLst>
                                    </p:anim>
                                    <p:anim calcmode="lin" valueType="num">
                                      <p:cBhvr additive="base">
                                        <p:cTn id="5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additive="base">
                                        <p:cTn id="61" dur="500" fill="hold"/>
                                        <p:tgtEl>
                                          <p:spTgt spid="47"/>
                                        </p:tgtEl>
                                        <p:attrNameLst>
                                          <p:attrName>ppt_x</p:attrName>
                                        </p:attrNameLst>
                                      </p:cBhvr>
                                      <p:tavLst>
                                        <p:tav tm="0">
                                          <p:val>
                                            <p:strVal val="#ppt_x"/>
                                          </p:val>
                                        </p:tav>
                                        <p:tav tm="100000">
                                          <p:val>
                                            <p:strVal val="#ppt_x"/>
                                          </p:val>
                                        </p:tav>
                                      </p:tavLst>
                                    </p:anim>
                                    <p:anim calcmode="lin" valueType="num">
                                      <p:cBhvr additive="base">
                                        <p:cTn id="6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anim calcmode="lin" valueType="num">
                                      <p:cBhvr additive="base">
                                        <p:cTn id="79" dur="500" fill="hold"/>
                                        <p:tgtEl>
                                          <p:spTgt spid="45"/>
                                        </p:tgtEl>
                                        <p:attrNameLst>
                                          <p:attrName>ppt_x</p:attrName>
                                        </p:attrNameLst>
                                      </p:cBhvr>
                                      <p:tavLst>
                                        <p:tav tm="0">
                                          <p:val>
                                            <p:strVal val="#ppt_x"/>
                                          </p:val>
                                        </p:tav>
                                        <p:tav tm="100000">
                                          <p:val>
                                            <p:strVal val="#ppt_x"/>
                                          </p:val>
                                        </p:tav>
                                      </p:tavLst>
                                    </p:anim>
                                    <p:anim calcmode="lin" valueType="num">
                                      <p:cBhvr additive="base">
                                        <p:cTn id="8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67"/>
                                        </p:tgtEl>
                                        <p:attrNameLst>
                                          <p:attrName>style.visibility</p:attrName>
                                        </p:attrNameLst>
                                      </p:cBhvr>
                                      <p:to>
                                        <p:strVal val="visible"/>
                                      </p:to>
                                    </p:set>
                                    <p:anim calcmode="lin" valueType="num">
                                      <p:cBhvr additive="base">
                                        <p:cTn id="85" dur="500" fill="hold"/>
                                        <p:tgtEl>
                                          <p:spTgt spid="67"/>
                                        </p:tgtEl>
                                        <p:attrNameLst>
                                          <p:attrName>ppt_x</p:attrName>
                                        </p:attrNameLst>
                                      </p:cBhvr>
                                      <p:tavLst>
                                        <p:tav tm="0">
                                          <p:val>
                                            <p:strVal val="#ppt_x"/>
                                          </p:val>
                                        </p:tav>
                                        <p:tav tm="100000">
                                          <p:val>
                                            <p:strVal val="#ppt_x"/>
                                          </p:val>
                                        </p:tav>
                                      </p:tavLst>
                                    </p:anim>
                                    <p:anim calcmode="lin" valueType="num">
                                      <p:cBhvr additive="base">
                                        <p:cTn id="8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68"/>
                                        </p:tgtEl>
                                        <p:attrNameLst>
                                          <p:attrName>style.visibility</p:attrName>
                                        </p:attrNameLst>
                                      </p:cBhvr>
                                      <p:to>
                                        <p:strVal val="visible"/>
                                      </p:to>
                                    </p:set>
                                    <p:animEffect transition="in" filter="fade">
                                      <p:cBhvr>
                                        <p:cTn id="91" dur="1000"/>
                                        <p:tgtEl>
                                          <p:spTgt spid="68"/>
                                        </p:tgtEl>
                                      </p:cBhvr>
                                    </p:animEffect>
                                    <p:anim calcmode="lin" valueType="num">
                                      <p:cBhvr>
                                        <p:cTn id="92" dur="1000" fill="hold"/>
                                        <p:tgtEl>
                                          <p:spTgt spid="68"/>
                                        </p:tgtEl>
                                        <p:attrNameLst>
                                          <p:attrName>ppt_x</p:attrName>
                                        </p:attrNameLst>
                                      </p:cBhvr>
                                      <p:tavLst>
                                        <p:tav tm="0">
                                          <p:val>
                                            <p:strVal val="#ppt_x"/>
                                          </p:val>
                                        </p:tav>
                                        <p:tav tm="100000">
                                          <p:val>
                                            <p:strVal val="#ppt_x"/>
                                          </p:val>
                                        </p:tav>
                                      </p:tavLst>
                                    </p:anim>
                                    <p:anim calcmode="lin" valueType="num">
                                      <p:cBhvr>
                                        <p:cTn id="9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5" grpId="0" animBg="1"/>
      <p:bldP spid="27" grpId="0" animBg="1"/>
      <p:bldP spid="29" grpId="0" animBg="1"/>
      <p:bldP spid="31" grpId="0" animBg="1"/>
      <p:bldP spid="37" grpId="0" animBg="1"/>
      <p:bldP spid="39" grpId="0" animBg="1"/>
      <p:bldP spid="41" grpId="0" animBg="1"/>
      <p:bldP spid="45" grpId="0" animBg="1"/>
      <p:bldP spid="47" grpId="0" animBg="1"/>
      <p:bldP spid="49" grpId="0" animBg="1"/>
      <p:bldP spid="65" grpId="0" animBg="1"/>
      <p:bldP spid="67" grpId="0" animBg="1"/>
      <p:bldP spid="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Inhaltsplatzhalter 2">
            <a:extLst>
              <a:ext uri="{FF2B5EF4-FFF2-40B4-BE49-F238E27FC236}">
                <a16:creationId xmlns:a16="http://schemas.microsoft.com/office/drawing/2014/main" id="{52295720-2351-C37C-1270-AD3B014772FE}"/>
              </a:ext>
            </a:extLst>
          </p:cNvPr>
          <p:cNvSpPr txBox="1">
            <a:spLocks/>
          </p:cNvSpPr>
          <p:nvPr/>
        </p:nvSpPr>
        <p:spPr>
          <a:xfrm>
            <a:off x="0" y="4859232"/>
            <a:ext cx="12270026" cy="1998768"/>
          </a:xfrm>
          <a:prstGeom prst="rect">
            <a:avLst/>
          </a:prstGeom>
          <a:solidFill>
            <a:schemeClr val="accent4">
              <a:lumMod val="60000"/>
              <a:lumOff val="4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2000" dirty="0"/>
              <a:t>Kommunale </a:t>
            </a:r>
            <a:r>
              <a:rPr lang="de-CH" sz="1900" dirty="0">
                <a:latin typeface="Univers Light" panose="020B0403020202020204" pitchFamily="34" charset="0"/>
              </a:rPr>
              <a:t>Ebene       						                                     Palliative Care Forum</a:t>
            </a:r>
          </a:p>
        </p:txBody>
      </p:sp>
      <p:sp>
        <p:nvSpPr>
          <p:cNvPr id="57" name="Inhaltsplatzhalter 2">
            <a:extLst>
              <a:ext uri="{FF2B5EF4-FFF2-40B4-BE49-F238E27FC236}">
                <a16:creationId xmlns:a16="http://schemas.microsoft.com/office/drawing/2014/main" id="{33AAD133-2526-04AB-E435-6A083B08E173}"/>
              </a:ext>
            </a:extLst>
          </p:cNvPr>
          <p:cNvSpPr txBox="1">
            <a:spLocks/>
          </p:cNvSpPr>
          <p:nvPr/>
        </p:nvSpPr>
        <p:spPr>
          <a:xfrm>
            <a:off x="0" y="3179045"/>
            <a:ext cx="12318043" cy="1677377"/>
          </a:xfrm>
          <a:prstGeom prst="rect">
            <a:avLst/>
          </a:prstGeom>
          <a:solidFill>
            <a:schemeClr val="accent4">
              <a:lumMod val="40000"/>
              <a:lumOff val="60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2000" dirty="0">
                <a:latin typeface="Univers Light" panose="020B0403020202020204" pitchFamily="34" charset="0"/>
              </a:rPr>
              <a:t>Kantonale Ebene                                                                                                                  </a:t>
            </a:r>
            <a:r>
              <a:rPr lang="de-CH" sz="1900" dirty="0">
                <a:latin typeface="Univers Light" panose="020B0403020202020204" pitchFamily="34" charset="0"/>
              </a:rPr>
              <a:t>palliative ostschweiz</a:t>
            </a:r>
          </a:p>
        </p:txBody>
      </p:sp>
      <p:sp>
        <p:nvSpPr>
          <p:cNvPr id="56" name="Inhaltsplatzhalter 2">
            <a:extLst>
              <a:ext uri="{FF2B5EF4-FFF2-40B4-BE49-F238E27FC236}">
                <a16:creationId xmlns:a16="http://schemas.microsoft.com/office/drawing/2014/main" id="{4FE303DA-6CD8-1BA6-D928-36223D117A3D}"/>
              </a:ext>
            </a:extLst>
          </p:cNvPr>
          <p:cNvSpPr>
            <a:spLocks noGrp="1"/>
          </p:cNvSpPr>
          <p:nvPr>
            <p:ph sz="half" idx="1"/>
          </p:nvPr>
        </p:nvSpPr>
        <p:spPr>
          <a:xfrm>
            <a:off x="-13011" y="1348785"/>
            <a:ext cx="12218021" cy="1830261"/>
          </a:xfrm>
          <a:solidFill>
            <a:schemeClr val="accent4">
              <a:lumMod val="20000"/>
              <a:lumOff val="80000"/>
            </a:schemeClr>
          </a:solidFill>
        </p:spPr>
        <p:txBody>
          <a:bodyPr/>
          <a:lstStyle/>
          <a:p>
            <a:pPr marL="0" indent="0">
              <a:buNone/>
            </a:pPr>
            <a:r>
              <a:rPr lang="de-CH" sz="2000" dirty="0">
                <a:latin typeface="Univers Light" panose="020B0403020202020204" pitchFamily="34" charset="0"/>
              </a:rPr>
              <a:t>Nationale Ebene</a:t>
            </a:r>
            <a:r>
              <a:rPr lang="de-CH" sz="2000" dirty="0"/>
              <a:t>									</a:t>
            </a:r>
            <a:r>
              <a:rPr lang="de-CH" sz="2000" dirty="0">
                <a:latin typeface="Univers Light" panose="020B0403020202020204" pitchFamily="34" charset="0"/>
              </a:rPr>
              <a:t>         palliative ch</a:t>
            </a:r>
          </a:p>
        </p:txBody>
      </p:sp>
      <p:sp>
        <p:nvSpPr>
          <p:cNvPr id="2" name="Rechteck 1">
            <a:extLst>
              <a:ext uri="{FF2B5EF4-FFF2-40B4-BE49-F238E27FC236}">
                <a16:creationId xmlns:a16="http://schemas.microsoft.com/office/drawing/2014/main" id="{73DA0EF2-C4F3-6247-8669-162D91FA0E92}"/>
              </a:ext>
            </a:extLst>
          </p:cNvPr>
          <p:cNvSpPr/>
          <p:nvPr/>
        </p:nvSpPr>
        <p:spPr>
          <a:xfrm>
            <a:off x="-192033" y="372515"/>
            <a:ext cx="288032" cy="504056"/>
          </a:xfrm>
          <a:prstGeom prst="rect">
            <a:avLst/>
          </a:prstGeom>
          <a:solidFill>
            <a:srgbClr val="FFC524"/>
          </a:solidFill>
          <a:ln>
            <a:solidFill>
              <a:srgbClr val="FFC52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Textfeld 52">
            <a:extLst>
              <a:ext uri="{FF2B5EF4-FFF2-40B4-BE49-F238E27FC236}">
                <a16:creationId xmlns:a16="http://schemas.microsoft.com/office/drawing/2014/main" id="{3D12D411-2AD0-8868-93F2-037D0A8D9EA3}"/>
              </a:ext>
            </a:extLst>
          </p:cNvPr>
          <p:cNvSpPr txBox="1"/>
          <p:nvPr/>
        </p:nvSpPr>
        <p:spPr>
          <a:xfrm>
            <a:off x="95999" y="253524"/>
            <a:ext cx="8489357" cy="419025"/>
          </a:xfrm>
          <a:prstGeom prst="rect">
            <a:avLst/>
          </a:prstGeom>
          <a:noFill/>
        </p:spPr>
        <p:txBody>
          <a:bodyPr wrap="square">
            <a:spAutoFit/>
          </a:bodyPr>
          <a:lstStyle/>
          <a:p>
            <a:pPr>
              <a:lnSpc>
                <a:spcPct val="150000"/>
              </a:lnSpc>
              <a:spcBef>
                <a:spcPct val="20000"/>
              </a:spcBef>
            </a:pPr>
            <a:r>
              <a:rPr lang="de-CH" sz="1600" cap="all" dirty="0">
                <a:solidFill>
                  <a:schemeClr val="accent1"/>
                </a:solidFill>
                <a:latin typeface="Univers" panose="020B0503020202020204" pitchFamily="34" charset="0"/>
              </a:rPr>
              <a:t>NUTZEN</a:t>
            </a:r>
          </a:p>
        </p:txBody>
      </p:sp>
      <p:sp>
        <p:nvSpPr>
          <p:cNvPr id="67" name="Pfeil: nach links und rechts 66">
            <a:extLst>
              <a:ext uri="{FF2B5EF4-FFF2-40B4-BE49-F238E27FC236}">
                <a16:creationId xmlns:a16="http://schemas.microsoft.com/office/drawing/2014/main" id="{B447F088-6648-8704-A405-CED3876AFE42}"/>
              </a:ext>
            </a:extLst>
          </p:cNvPr>
          <p:cNvSpPr/>
          <p:nvPr/>
        </p:nvSpPr>
        <p:spPr>
          <a:xfrm rot="19741831">
            <a:off x="1950123" y="3156979"/>
            <a:ext cx="7832176" cy="1049318"/>
          </a:xfrm>
          <a:prstGeom prst="leftRightArrow">
            <a:avLst/>
          </a:prstGeom>
          <a:solidFill>
            <a:srgbClr val="BF9000">
              <a:alpha val="72941"/>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b="1" dirty="0">
                <a:latin typeface="Univers Light" panose="020B0403020202020204" pitchFamily="34" charset="0"/>
              </a:rPr>
              <a:t>Gemeinsame Sprache und Kommunikation</a:t>
            </a:r>
          </a:p>
        </p:txBody>
      </p:sp>
      <p:sp>
        <p:nvSpPr>
          <p:cNvPr id="68" name="Pfeil: nach rechts 67">
            <a:extLst>
              <a:ext uri="{FF2B5EF4-FFF2-40B4-BE49-F238E27FC236}">
                <a16:creationId xmlns:a16="http://schemas.microsoft.com/office/drawing/2014/main" id="{A5C14F7B-1B4F-63B9-C9D5-40C77F095606}"/>
              </a:ext>
            </a:extLst>
          </p:cNvPr>
          <p:cNvSpPr/>
          <p:nvPr/>
        </p:nvSpPr>
        <p:spPr>
          <a:xfrm rot="16200000">
            <a:off x="8522422" y="3506176"/>
            <a:ext cx="5398219" cy="1153028"/>
          </a:xfrm>
          <a:prstGeom prst="rightArrow">
            <a:avLst/>
          </a:prstGeom>
          <a:solidFill>
            <a:srgbClr val="BDD7EE">
              <a:alpha val="58039"/>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rgbClr val="0355A0"/>
                </a:solidFill>
                <a:latin typeface="Univers Light" panose="020B0403020202020204" pitchFamily="34" charset="0"/>
              </a:rPr>
              <a:t>Rückkoppelung</a:t>
            </a:r>
          </a:p>
        </p:txBody>
      </p:sp>
      <p:sp>
        <p:nvSpPr>
          <p:cNvPr id="3" name="Textfeld 2">
            <a:extLst>
              <a:ext uri="{FF2B5EF4-FFF2-40B4-BE49-F238E27FC236}">
                <a16:creationId xmlns:a16="http://schemas.microsoft.com/office/drawing/2014/main" id="{4E93D996-C94B-26BD-BD00-E5E225C38154}"/>
              </a:ext>
            </a:extLst>
          </p:cNvPr>
          <p:cNvSpPr txBox="1"/>
          <p:nvPr/>
        </p:nvSpPr>
        <p:spPr>
          <a:xfrm>
            <a:off x="3480019" y="5355477"/>
            <a:ext cx="7096815" cy="923330"/>
          </a:xfrm>
          <a:prstGeom prst="rect">
            <a:avLst/>
          </a:prstGeom>
          <a:noFill/>
        </p:spPr>
        <p:txBody>
          <a:bodyPr wrap="none" rtlCol="0">
            <a:spAutoFit/>
          </a:bodyPr>
          <a:lstStyle/>
          <a:p>
            <a:r>
              <a:rPr lang="de-CH" b="1" dirty="0">
                <a:solidFill>
                  <a:srgbClr val="C00000"/>
                </a:solidFill>
                <a:latin typeface="Univers Light" panose="020B0403020202020204" pitchFamily="34" charset="0"/>
              </a:rPr>
              <a:t>Notfalleintritte verhindern</a:t>
            </a:r>
          </a:p>
          <a:p>
            <a:r>
              <a:rPr lang="de-CH" b="1" dirty="0">
                <a:solidFill>
                  <a:srgbClr val="C00000"/>
                </a:solidFill>
                <a:latin typeface="Univers Light" panose="020B0403020202020204" pitchFamily="34" charset="0"/>
              </a:rPr>
              <a:t>Spitalaufenthalte verhindern, verzögern, verkürzen</a:t>
            </a:r>
          </a:p>
          <a:p>
            <a:r>
              <a:rPr lang="de-CH" b="1" dirty="0">
                <a:solidFill>
                  <a:srgbClr val="C00000"/>
                </a:solidFill>
                <a:latin typeface="Univers Light" panose="020B0403020202020204" pitchFamily="34" charset="0"/>
              </a:rPr>
              <a:t>Ermöglichen, dass der Betroffene am Ort seiner Wahl sterben kann</a:t>
            </a:r>
          </a:p>
        </p:txBody>
      </p:sp>
      <p:sp>
        <p:nvSpPr>
          <p:cNvPr id="4" name="Textfeld 3">
            <a:extLst>
              <a:ext uri="{FF2B5EF4-FFF2-40B4-BE49-F238E27FC236}">
                <a16:creationId xmlns:a16="http://schemas.microsoft.com/office/drawing/2014/main" id="{548CA343-A67E-B912-48E0-22F4F8C4D94D}"/>
              </a:ext>
            </a:extLst>
          </p:cNvPr>
          <p:cNvSpPr txBox="1"/>
          <p:nvPr/>
        </p:nvSpPr>
        <p:spPr>
          <a:xfrm>
            <a:off x="3410543" y="3356709"/>
            <a:ext cx="4993675" cy="1200329"/>
          </a:xfrm>
          <a:prstGeom prst="rect">
            <a:avLst/>
          </a:prstGeom>
          <a:noFill/>
        </p:spPr>
        <p:txBody>
          <a:bodyPr wrap="none" rtlCol="0">
            <a:spAutoFit/>
          </a:bodyPr>
          <a:lstStyle/>
          <a:p>
            <a:r>
              <a:rPr lang="de-CH" dirty="0">
                <a:latin typeface="Univers Light" panose="020B0403020202020204" pitchFamily="34" charset="0"/>
              </a:rPr>
              <a:t>SENS Modell</a:t>
            </a:r>
          </a:p>
          <a:p>
            <a:r>
              <a:rPr lang="de-CH" dirty="0">
                <a:latin typeface="Univers Light" panose="020B0403020202020204" pitchFamily="34" charset="0"/>
              </a:rPr>
              <a:t>Einschätzung Palliative Care Bedarf nach SENS</a:t>
            </a:r>
          </a:p>
          <a:p>
            <a:r>
              <a:rPr lang="de-CH" dirty="0">
                <a:latin typeface="Univers Light" panose="020B0403020202020204" pitchFamily="34" charset="0"/>
              </a:rPr>
              <a:t>Pall. Betreuungsplan</a:t>
            </a:r>
          </a:p>
          <a:p>
            <a:r>
              <a:rPr lang="de-CH" dirty="0">
                <a:latin typeface="Univers Light" panose="020B0403020202020204" pitchFamily="34" charset="0"/>
              </a:rPr>
              <a:t>Palliative Reservemedikation</a:t>
            </a:r>
          </a:p>
        </p:txBody>
      </p:sp>
      <p:sp>
        <p:nvSpPr>
          <p:cNvPr id="5" name="Textfeld 4">
            <a:extLst>
              <a:ext uri="{FF2B5EF4-FFF2-40B4-BE49-F238E27FC236}">
                <a16:creationId xmlns:a16="http://schemas.microsoft.com/office/drawing/2014/main" id="{A1293178-1D58-B80C-2F44-420F61633CF3}"/>
              </a:ext>
            </a:extLst>
          </p:cNvPr>
          <p:cNvSpPr txBox="1"/>
          <p:nvPr/>
        </p:nvSpPr>
        <p:spPr>
          <a:xfrm>
            <a:off x="3410543" y="2355051"/>
            <a:ext cx="8699818" cy="646331"/>
          </a:xfrm>
          <a:prstGeom prst="rect">
            <a:avLst/>
          </a:prstGeom>
          <a:noFill/>
        </p:spPr>
        <p:txBody>
          <a:bodyPr wrap="none" rtlCol="0">
            <a:spAutoFit/>
          </a:bodyPr>
          <a:lstStyle/>
          <a:p>
            <a:r>
              <a:rPr lang="de-CH" dirty="0">
                <a:latin typeface="Univers Light" panose="020B0403020202020204" pitchFamily="34" charset="0"/>
              </a:rPr>
              <a:t>Broschüre: Gesundheitliche Vorausplanung Schwerpunkt «Advance Care </a:t>
            </a:r>
            <a:r>
              <a:rPr lang="de-CH" dirty="0" err="1">
                <a:latin typeface="Univers Light" panose="020B0403020202020204" pitchFamily="34" charset="0"/>
              </a:rPr>
              <a:t>Planning</a:t>
            </a:r>
            <a:r>
              <a:rPr lang="de-CH" dirty="0">
                <a:latin typeface="Univers Light" panose="020B0403020202020204" pitchFamily="34" charset="0"/>
              </a:rPr>
              <a:t>»</a:t>
            </a:r>
          </a:p>
          <a:p>
            <a:r>
              <a:rPr lang="de-CH" dirty="0">
                <a:latin typeface="Univers Light" panose="020B0403020202020204" pitchFamily="34" charset="0"/>
              </a:rPr>
              <a:t>SENS Modell</a:t>
            </a:r>
          </a:p>
        </p:txBody>
      </p:sp>
    </p:spTree>
    <p:extLst>
      <p:ext uri="{BB962C8B-B14F-4D97-AF65-F5344CB8AC3E}">
        <p14:creationId xmlns:p14="http://schemas.microsoft.com/office/powerpoint/2010/main" val="2191487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additive="base">
                                        <p:cTn id="13" dur="500" fill="hold"/>
                                        <p:tgtEl>
                                          <p:spTgt spid="68"/>
                                        </p:tgtEl>
                                        <p:attrNameLst>
                                          <p:attrName>ppt_x</p:attrName>
                                        </p:attrNameLst>
                                      </p:cBhvr>
                                      <p:tavLst>
                                        <p:tav tm="0">
                                          <p:val>
                                            <p:strVal val="#ppt_x"/>
                                          </p:val>
                                        </p:tav>
                                        <p:tav tm="100000">
                                          <p:val>
                                            <p:strVal val="#ppt_x"/>
                                          </p:val>
                                        </p:tav>
                                      </p:tavLst>
                                    </p:anim>
                                    <p:anim calcmode="lin" valueType="num">
                                      <p:cBhvr additive="base">
                                        <p:cTn id="1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3DA0EF2-C4F3-6247-8669-162D91FA0E92}"/>
              </a:ext>
            </a:extLst>
          </p:cNvPr>
          <p:cNvSpPr/>
          <p:nvPr/>
        </p:nvSpPr>
        <p:spPr>
          <a:xfrm>
            <a:off x="-144016" y="377032"/>
            <a:ext cx="288032" cy="504056"/>
          </a:xfrm>
          <a:prstGeom prst="rect">
            <a:avLst/>
          </a:prstGeom>
          <a:solidFill>
            <a:srgbClr val="FFC524"/>
          </a:solidFill>
          <a:ln>
            <a:solidFill>
              <a:srgbClr val="FFC52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7">
            <a:extLst>
              <a:ext uri="{FF2B5EF4-FFF2-40B4-BE49-F238E27FC236}">
                <a16:creationId xmlns:a16="http://schemas.microsoft.com/office/drawing/2014/main" id="{53FE0D43-854B-A347-A550-01BE8AC03C38}"/>
              </a:ext>
            </a:extLst>
          </p:cNvPr>
          <p:cNvSpPr txBox="1">
            <a:spLocks/>
          </p:cNvSpPr>
          <p:nvPr/>
        </p:nvSpPr>
        <p:spPr>
          <a:xfrm>
            <a:off x="144015" y="361068"/>
            <a:ext cx="5804297" cy="565456"/>
          </a:xfrm>
          <a:prstGeom prst="rect">
            <a:avLst/>
          </a:prstGeom>
        </p:spPr>
        <p:txBody>
          <a:bodyPr vert="horz" wrap="square"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de-CH" sz="2000" cap="all" dirty="0" err="1">
                <a:solidFill>
                  <a:schemeClr val="accent1"/>
                </a:solidFill>
                <a:latin typeface="Univers" panose="020B0503020202020204" pitchFamily="34" charset="0"/>
              </a:rPr>
              <a:t>Grundlagenpapapiere</a:t>
            </a:r>
            <a:endParaRPr lang="de-CH" sz="2000" cap="all" dirty="0">
              <a:solidFill>
                <a:schemeClr val="accent1"/>
              </a:solidFill>
              <a:latin typeface="Univers" panose="020B0503020202020204" pitchFamily="34" charset="0"/>
            </a:endParaRPr>
          </a:p>
        </p:txBody>
      </p:sp>
      <p:sp>
        <p:nvSpPr>
          <p:cNvPr id="10" name="Abgerundetes Rechteck 28">
            <a:extLst>
              <a:ext uri="{FF2B5EF4-FFF2-40B4-BE49-F238E27FC236}">
                <a16:creationId xmlns:a16="http://schemas.microsoft.com/office/drawing/2014/main" id="{759E46B4-81E6-4CB8-952D-37EADFB29434}"/>
              </a:ext>
            </a:extLst>
          </p:cNvPr>
          <p:cNvSpPr/>
          <p:nvPr/>
        </p:nvSpPr>
        <p:spPr>
          <a:xfrm rot="18944242">
            <a:off x="955465" y="1287888"/>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Abgerundetes Rechteck 28">
            <a:extLst>
              <a:ext uri="{FF2B5EF4-FFF2-40B4-BE49-F238E27FC236}">
                <a16:creationId xmlns:a16="http://schemas.microsoft.com/office/drawing/2014/main" id="{D8F0F12E-B4C9-4CD6-AF58-02FD6A09C0A1}"/>
              </a:ext>
            </a:extLst>
          </p:cNvPr>
          <p:cNvSpPr/>
          <p:nvPr/>
        </p:nvSpPr>
        <p:spPr>
          <a:xfrm rot="18944242">
            <a:off x="955466" y="3306223"/>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itel 1">
            <a:extLst>
              <a:ext uri="{FF2B5EF4-FFF2-40B4-BE49-F238E27FC236}">
                <a16:creationId xmlns:a16="http://schemas.microsoft.com/office/drawing/2014/main" id="{97558459-57D4-65EE-F481-12C04A4CFF84}"/>
              </a:ext>
            </a:extLst>
          </p:cNvPr>
          <p:cNvSpPr txBox="1">
            <a:spLocks/>
          </p:cNvSpPr>
          <p:nvPr/>
        </p:nvSpPr>
        <p:spPr>
          <a:xfrm>
            <a:off x="1415973" y="1251044"/>
            <a:ext cx="9553575" cy="4718965"/>
          </a:xfrm>
          <a:prstGeom prst="rect">
            <a:avLst/>
          </a:prstGeom>
        </p:spPr>
        <p:txBody>
          <a:bodyPr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60000"/>
              </a:lnSpc>
            </a:pPr>
            <a:r>
              <a:rPr lang="de-CH" dirty="0">
                <a:solidFill>
                  <a:schemeClr val="accent1">
                    <a:lumMod val="75000"/>
                  </a:schemeClr>
                </a:solidFill>
                <a:latin typeface="Univers Light" panose="020B0403020202020204" pitchFamily="34" charset="0"/>
                <a:hlinkClick r:id="rId3"/>
              </a:rPr>
              <a:t>Leitfaden für Foren</a:t>
            </a:r>
            <a:endParaRPr lang="de-CH" dirty="0">
              <a:solidFill>
                <a:schemeClr val="accent1">
                  <a:lumMod val="75000"/>
                </a:schemeClr>
              </a:solidFill>
              <a:latin typeface="Univers Light" panose="020B0403020202020204" pitchFamily="34" charset="0"/>
            </a:endParaRPr>
          </a:p>
          <a:p>
            <a:pPr>
              <a:lnSpc>
                <a:spcPct val="160000"/>
              </a:lnSpc>
            </a:pPr>
            <a:endParaRPr lang="de-CH" dirty="0">
              <a:solidFill>
                <a:schemeClr val="accent1">
                  <a:lumMod val="75000"/>
                </a:schemeClr>
              </a:solidFill>
              <a:latin typeface="Univers Light" panose="020B0403020202020204" pitchFamily="34" charset="0"/>
            </a:endParaRPr>
          </a:p>
          <a:p>
            <a:pPr>
              <a:lnSpc>
                <a:spcPct val="160000"/>
              </a:lnSpc>
            </a:pPr>
            <a:r>
              <a:rPr lang="de-CH" dirty="0">
                <a:solidFill>
                  <a:schemeClr val="accent1">
                    <a:lumMod val="75000"/>
                  </a:schemeClr>
                </a:solidFill>
                <a:latin typeface="Univers Light" panose="020B0403020202020204" pitchFamily="34" charset="0"/>
                <a:hlinkClick r:id="rId4" action="ppaction://hlinkfile"/>
              </a:rPr>
              <a:t>Reglement Plattform</a:t>
            </a:r>
            <a:endParaRPr lang="de-CH" dirty="0">
              <a:solidFill>
                <a:schemeClr val="accent1">
                  <a:lumMod val="75000"/>
                </a:schemeClr>
              </a:solidFill>
              <a:latin typeface="Univers Light" panose="020B0403020202020204" pitchFamily="34" charset="0"/>
            </a:endParaRPr>
          </a:p>
          <a:p>
            <a:pPr>
              <a:lnSpc>
                <a:spcPct val="160000"/>
              </a:lnSpc>
            </a:pPr>
            <a:endParaRPr lang="de-CH" dirty="0">
              <a:solidFill>
                <a:schemeClr val="accent1">
                  <a:lumMod val="75000"/>
                </a:schemeClr>
              </a:solidFill>
              <a:latin typeface="Univers Light" panose="020B0403020202020204" pitchFamily="34" charset="0"/>
            </a:endParaRPr>
          </a:p>
          <a:p>
            <a:pPr>
              <a:lnSpc>
                <a:spcPct val="160000"/>
              </a:lnSpc>
            </a:pPr>
            <a:r>
              <a:rPr lang="de-CH" dirty="0">
                <a:solidFill>
                  <a:schemeClr val="accent1">
                    <a:lumMod val="75000"/>
                  </a:schemeClr>
                </a:solidFill>
                <a:latin typeface="Univers Light" panose="020B0403020202020204" pitchFamily="34" charset="0"/>
              </a:rPr>
              <a:t>Artikel palliative ch: </a:t>
            </a:r>
            <a:r>
              <a:rPr lang="de-CH" dirty="0">
                <a:solidFill>
                  <a:schemeClr val="accent1">
                    <a:lumMod val="75000"/>
                  </a:schemeClr>
                </a:solidFill>
                <a:latin typeface="Univers Light" panose="020B0403020202020204" pitchFamily="34" charset="0"/>
                <a:hlinkClick r:id="rId5"/>
              </a:rPr>
              <a:t>Palliative Care Foren in der Ostschweiz</a:t>
            </a:r>
          </a:p>
          <a:p>
            <a:pPr>
              <a:lnSpc>
                <a:spcPct val="160000"/>
              </a:lnSpc>
            </a:pPr>
            <a:r>
              <a:rPr lang="de-CH" dirty="0">
                <a:solidFill>
                  <a:schemeClr val="accent1">
                    <a:lumMod val="75000"/>
                  </a:schemeClr>
                </a:solidFill>
                <a:latin typeface="Univers Light" panose="020B0403020202020204" pitchFamily="34" charset="0"/>
                <a:hlinkClick r:id="rId5"/>
              </a:rPr>
              <a:t> </a:t>
            </a:r>
            <a:endParaRPr lang="de-CH" dirty="0">
              <a:solidFill>
                <a:schemeClr val="accent1">
                  <a:lumMod val="75000"/>
                </a:schemeClr>
              </a:solidFill>
              <a:latin typeface="Univers Light" panose="020B0403020202020204" pitchFamily="34" charset="0"/>
            </a:endParaRPr>
          </a:p>
          <a:p>
            <a:pPr>
              <a:lnSpc>
                <a:spcPct val="160000"/>
              </a:lnSpc>
            </a:pPr>
            <a:r>
              <a:rPr lang="de-CH" dirty="0">
                <a:solidFill>
                  <a:schemeClr val="accent1">
                    <a:lumMod val="75000"/>
                  </a:schemeClr>
                </a:solidFill>
                <a:latin typeface="Univers Light" panose="020B0403020202020204" pitchFamily="34" charset="0"/>
                <a:hlinkClick r:id="rId6"/>
              </a:rPr>
              <a:t>Einblick ins Forum Sarganserland</a:t>
            </a:r>
            <a:endParaRPr lang="de-CH" dirty="0">
              <a:solidFill>
                <a:schemeClr val="accent1">
                  <a:lumMod val="75000"/>
                </a:schemeClr>
              </a:solidFill>
              <a:latin typeface="Univers Light" panose="020B0403020202020204" pitchFamily="34" charset="0"/>
            </a:endParaRPr>
          </a:p>
          <a:p>
            <a:pPr>
              <a:lnSpc>
                <a:spcPct val="160000"/>
              </a:lnSpc>
            </a:pPr>
            <a:endParaRPr lang="de-CH" dirty="0">
              <a:solidFill>
                <a:schemeClr val="accent1">
                  <a:lumMod val="75000"/>
                </a:schemeClr>
              </a:solidFill>
              <a:latin typeface="Univers Light" panose="020B0403020202020204" pitchFamily="34" charset="0"/>
            </a:endParaRPr>
          </a:p>
          <a:p>
            <a:pPr>
              <a:lnSpc>
                <a:spcPct val="160000"/>
              </a:lnSpc>
            </a:pPr>
            <a:r>
              <a:rPr lang="de-CH" dirty="0">
                <a:solidFill>
                  <a:schemeClr val="accent1">
                    <a:lumMod val="75000"/>
                  </a:schemeClr>
                </a:solidFill>
                <a:latin typeface="Univers Light" panose="020B0403020202020204" pitchFamily="34" charset="0"/>
              </a:rPr>
              <a:t>Homepage </a:t>
            </a:r>
            <a:r>
              <a:rPr lang="de-CH" dirty="0">
                <a:solidFill>
                  <a:schemeClr val="accent1">
                    <a:lumMod val="75000"/>
                  </a:schemeClr>
                </a:solidFill>
                <a:latin typeface="Univers Light" panose="020B0403020202020204" pitchFamily="34" charset="0"/>
                <a:hlinkClick r:id="rId7"/>
              </a:rPr>
              <a:t>palliative ostschweiz</a:t>
            </a:r>
            <a:endParaRPr lang="de-CH" dirty="0">
              <a:solidFill>
                <a:schemeClr val="accent1">
                  <a:lumMod val="75000"/>
                </a:schemeClr>
              </a:solidFill>
              <a:latin typeface="Univers Light" panose="020B0403020202020204" pitchFamily="34" charset="0"/>
            </a:endParaRPr>
          </a:p>
          <a:p>
            <a:pPr>
              <a:lnSpc>
                <a:spcPct val="160000"/>
              </a:lnSpc>
            </a:pPr>
            <a:endParaRPr lang="de-CH" dirty="0">
              <a:solidFill>
                <a:schemeClr val="accent1">
                  <a:lumMod val="75000"/>
                </a:schemeClr>
              </a:solidFill>
              <a:latin typeface="Univers Light" panose="020B0403020202020204" pitchFamily="34" charset="0"/>
            </a:endParaRPr>
          </a:p>
        </p:txBody>
      </p:sp>
      <p:sp>
        <p:nvSpPr>
          <p:cNvPr id="7" name="Abgerundetes Rechteck 28">
            <a:extLst>
              <a:ext uri="{FF2B5EF4-FFF2-40B4-BE49-F238E27FC236}">
                <a16:creationId xmlns:a16="http://schemas.microsoft.com/office/drawing/2014/main" id="{E0697ECF-98B7-5F74-2CA3-976DE1887030}"/>
              </a:ext>
            </a:extLst>
          </p:cNvPr>
          <p:cNvSpPr/>
          <p:nvPr/>
        </p:nvSpPr>
        <p:spPr>
          <a:xfrm rot="18944242">
            <a:off x="955465" y="2310053"/>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Abgerundetes Rechteck 28">
            <a:extLst>
              <a:ext uri="{FF2B5EF4-FFF2-40B4-BE49-F238E27FC236}">
                <a16:creationId xmlns:a16="http://schemas.microsoft.com/office/drawing/2014/main" id="{C52D1E88-3457-D86C-709E-FD774D185627}"/>
              </a:ext>
            </a:extLst>
          </p:cNvPr>
          <p:cNvSpPr/>
          <p:nvPr/>
        </p:nvSpPr>
        <p:spPr>
          <a:xfrm rot="18944242">
            <a:off x="987136" y="5350552"/>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Abgerundetes Rechteck 28">
            <a:extLst>
              <a:ext uri="{FF2B5EF4-FFF2-40B4-BE49-F238E27FC236}">
                <a16:creationId xmlns:a16="http://schemas.microsoft.com/office/drawing/2014/main" id="{BE15E163-6DF8-5C5F-7739-5914A6B050DC}"/>
              </a:ext>
            </a:extLst>
          </p:cNvPr>
          <p:cNvSpPr/>
          <p:nvPr/>
        </p:nvSpPr>
        <p:spPr>
          <a:xfrm rot="18944242">
            <a:off x="960297" y="4328388"/>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2886400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3DA0EF2-C4F3-6247-8669-162D91FA0E92}"/>
              </a:ext>
            </a:extLst>
          </p:cNvPr>
          <p:cNvSpPr/>
          <p:nvPr/>
        </p:nvSpPr>
        <p:spPr>
          <a:xfrm>
            <a:off x="-144016" y="377032"/>
            <a:ext cx="288032" cy="504056"/>
          </a:xfrm>
          <a:prstGeom prst="rect">
            <a:avLst/>
          </a:prstGeom>
          <a:solidFill>
            <a:srgbClr val="FFC524"/>
          </a:solidFill>
          <a:ln>
            <a:solidFill>
              <a:srgbClr val="FFC52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7">
            <a:extLst>
              <a:ext uri="{FF2B5EF4-FFF2-40B4-BE49-F238E27FC236}">
                <a16:creationId xmlns:a16="http://schemas.microsoft.com/office/drawing/2014/main" id="{53FE0D43-854B-A347-A550-01BE8AC03C38}"/>
              </a:ext>
            </a:extLst>
          </p:cNvPr>
          <p:cNvSpPr txBox="1">
            <a:spLocks/>
          </p:cNvSpPr>
          <p:nvPr/>
        </p:nvSpPr>
        <p:spPr>
          <a:xfrm>
            <a:off x="144015" y="361068"/>
            <a:ext cx="5804297" cy="565456"/>
          </a:xfrm>
          <a:prstGeom prst="rect">
            <a:avLst/>
          </a:prstGeom>
        </p:spPr>
        <p:txBody>
          <a:bodyPr vert="horz" wrap="square"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de-CH" sz="2000" cap="all" dirty="0">
                <a:solidFill>
                  <a:schemeClr val="accent1"/>
                </a:solidFill>
                <a:latin typeface="Univers" panose="020B0503020202020204" pitchFamily="34" charset="0"/>
              </a:rPr>
              <a:t>Grundlagenpapiere</a:t>
            </a:r>
          </a:p>
        </p:txBody>
      </p:sp>
      <p:sp>
        <p:nvSpPr>
          <p:cNvPr id="15" name="Titel 1">
            <a:extLst>
              <a:ext uri="{FF2B5EF4-FFF2-40B4-BE49-F238E27FC236}">
                <a16:creationId xmlns:a16="http://schemas.microsoft.com/office/drawing/2014/main" id="{F77433D4-80BC-4EE3-91AB-5F7F525B6F60}"/>
              </a:ext>
            </a:extLst>
          </p:cNvPr>
          <p:cNvSpPr txBox="1">
            <a:spLocks/>
          </p:cNvSpPr>
          <p:nvPr/>
        </p:nvSpPr>
        <p:spPr>
          <a:xfrm>
            <a:off x="1659051" y="3639832"/>
            <a:ext cx="6392189" cy="417828"/>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dirty="0">
                <a:solidFill>
                  <a:schemeClr val="accent1">
                    <a:lumMod val="75000"/>
                  </a:schemeClr>
                </a:solidFill>
                <a:latin typeface="Univers Light" panose="020B0403020202020204" pitchFamily="34" charset="0"/>
              </a:rPr>
              <a:t>Vielen Dank für Ihre Aufmerksamkeit!</a:t>
            </a:r>
          </a:p>
        </p:txBody>
      </p:sp>
      <p:sp>
        <p:nvSpPr>
          <p:cNvPr id="7" name="Abgerundetes Rechteck 28">
            <a:extLst>
              <a:ext uri="{FF2B5EF4-FFF2-40B4-BE49-F238E27FC236}">
                <a16:creationId xmlns:a16="http://schemas.microsoft.com/office/drawing/2014/main" id="{E0697ECF-98B7-5F74-2CA3-976DE1887030}"/>
              </a:ext>
            </a:extLst>
          </p:cNvPr>
          <p:cNvSpPr/>
          <p:nvPr/>
        </p:nvSpPr>
        <p:spPr>
          <a:xfrm rot="18944242">
            <a:off x="1240878" y="5002324"/>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Titel 1">
            <a:extLst>
              <a:ext uri="{FF2B5EF4-FFF2-40B4-BE49-F238E27FC236}">
                <a16:creationId xmlns:a16="http://schemas.microsoft.com/office/drawing/2014/main" id="{BA0FF471-FE76-46D8-C662-FA6A81365D36}"/>
              </a:ext>
            </a:extLst>
          </p:cNvPr>
          <p:cNvSpPr txBox="1">
            <a:spLocks/>
          </p:cNvSpPr>
          <p:nvPr/>
        </p:nvSpPr>
        <p:spPr>
          <a:xfrm>
            <a:off x="1738523" y="4956087"/>
            <a:ext cx="6392189" cy="417828"/>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dirty="0">
                <a:solidFill>
                  <a:schemeClr val="accent1">
                    <a:lumMod val="75000"/>
                  </a:schemeClr>
                </a:solidFill>
                <a:latin typeface="Univers Light" panose="020B0403020202020204" pitchFamily="34" charset="0"/>
              </a:rPr>
              <a:t>Viel Freude auf dem Weg zum </a:t>
            </a:r>
          </a:p>
        </p:txBody>
      </p:sp>
      <p:sp>
        <p:nvSpPr>
          <p:cNvPr id="8" name="Textfeld 7">
            <a:extLst>
              <a:ext uri="{FF2B5EF4-FFF2-40B4-BE49-F238E27FC236}">
                <a16:creationId xmlns:a16="http://schemas.microsoft.com/office/drawing/2014/main" id="{29A6220D-88DF-07AB-7A45-23C0945FBCF4}"/>
              </a:ext>
            </a:extLst>
          </p:cNvPr>
          <p:cNvSpPr txBox="1"/>
          <p:nvPr/>
        </p:nvSpPr>
        <p:spPr>
          <a:xfrm>
            <a:off x="7938522" y="4850695"/>
            <a:ext cx="3452740" cy="553998"/>
          </a:xfrm>
          <a:prstGeom prst="rect">
            <a:avLst/>
          </a:prstGeom>
          <a:noFill/>
        </p:spPr>
        <p:txBody>
          <a:bodyPr wrap="none" rtlCol="0">
            <a:spAutoFit/>
          </a:bodyPr>
          <a:lstStyle/>
          <a:p>
            <a:r>
              <a:rPr lang="de-CH" sz="3000" b="1" dirty="0" err="1">
                <a:solidFill>
                  <a:srgbClr val="286E9E"/>
                </a:solidFill>
              </a:rPr>
              <a:t>forum</a:t>
            </a:r>
            <a:r>
              <a:rPr lang="de-CH" sz="3000" b="1" dirty="0">
                <a:solidFill>
                  <a:srgbClr val="286E9E"/>
                </a:solidFill>
              </a:rPr>
              <a:t> </a:t>
            </a:r>
            <a:r>
              <a:rPr lang="de-CH" sz="3000" b="1" dirty="0" err="1">
                <a:solidFill>
                  <a:srgbClr val="286E9E"/>
                </a:solidFill>
              </a:rPr>
              <a:t>mittelthurgau</a:t>
            </a:r>
            <a:endParaRPr lang="de-CH" sz="3000" b="1" dirty="0">
              <a:solidFill>
                <a:srgbClr val="286E9E"/>
              </a:solidFill>
            </a:endParaRPr>
          </a:p>
        </p:txBody>
      </p:sp>
      <p:sp>
        <p:nvSpPr>
          <p:cNvPr id="9" name="Abgerundetes Rechteck 28">
            <a:extLst>
              <a:ext uri="{FF2B5EF4-FFF2-40B4-BE49-F238E27FC236}">
                <a16:creationId xmlns:a16="http://schemas.microsoft.com/office/drawing/2014/main" id="{FD1FC8A6-E168-8F0E-D356-32B97633A386}"/>
              </a:ext>
            </a:extLst>
          </p:cNvPr>
          <p:cNvSpPr/>
          <p:nvPr/>
        </p:nvSpPr>
        <p:spPr>
          <a:xfrm rot="18944242">
            <a:off x="1240877" y="3722266"/>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3" name="Grafik 12" descr="Ein Bild, das Text enthält.&#10;&#10;Automatisch generierte Beschreibung">
            <a:extLst>
              <a:ext uri="{FF2B5EF4-FFF2-40B4-BE49-F238E27FC236}">
                <a16:creationId xmlns:a16="http://schemas.microsoft.com/office/drawing/2014/main" id="{9BA48535-8746-F727-CB14-CDD7AF264268}"/>
              </a:ext>
            </a:extLst>
          </p:cNvPr>
          <p:cNvPicPr>
            <a:picLocks noChangeAspect="1"/>
          </p:cNvPicPr>
          <p:nvPr/>
        </p:nvPicPr>
        <p:blipFill>
          <a:blip r:embed="rId3"/>
          <a:stretch>
            <a:fillRect/>
          </a:stretch>
        </p:blipFill>
        <p:spPr>
          <a:xfrm>
            <a:off x="6695969" y="4424105"/>
            <a:ext cx="5281586" cy="665438"/>
          </a:xfrm>
          <a:prstGeom prst="rect">
            <a:avLst/>
          </a:prstGeom>
        </p:spPr>
      </p:pic>
    </p:spTree>
    <p:extLst>
      <p:ext uri="{BB962C8B-B14F-4D97-AF65-F5344CB8AC3E}">
        <p14:creationId xmlns:p14="http://schemas.microsoft.com/office/powerpoint/2010/main" val="2326023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
            <a:extLst>
              <a:ext uri="{FF2B5EF4-FFF2-40B4-BE49-F238E27FC236}">
                <a16:creationId xmlns:a16="http://schemas.microsoft.com/office/drawing/2014/main" id="{3FEB7649-1AB6-5A53-0C5A-347A1FABE2D3}"/>
              </a:ext>
            </a:extLst>
          </p:cNvPr>
          <p:cNvSpPr txBox="1">
            <a:spLocks/>
          </p:cNvSpPr>
          <p:nvPr/>
        </p:nvSpPr>
        <p:spPr>
          <a:xfrm>
            <a:off x="144016" y="5849270"/>
            <a:ext cx="11001068" cy="818941"/>
          </a:xfrm>
          <a:prstGeom prst="rect">
            <a:avLst/>
          </a:prstGeom>
          <a:solidFill>
            <a:schemeClr val="accent4">
              <a:lumMod val="20000"/>
              <a:lumOff val="80000"/>
            </a:schemeClr>
          </a:solidFill>
          <a:ln>
            <a:solidFill>
              <a:schemeClr val="accent2">
                <a:lumMod val="40000"/>
                <a:lumOff val="60000"/>
              </a:schemeClr>
            </a:solidFill>
          </a:ln>
        </p:spPr>
        <p:txBody>
          <a:bodyPr>
            <a:normAutofit fontScale="92500" lnSpcReduction="10000"/>
          </a:bodyPr>
          <a:lstStyle>
            <a:lvl1pPr marL="251982" indent="-251982" algn="l" defTabSz="609726" rtl="0" eaLnBrk="1" latinLnBrk="0" hangingPunct="1">
              <a:spcBef>
                <a:spcPts val="1800"/>
              </a:spcBef>
              <a:buClr>
                <a:schemeClr val="tx2"/>
              </a:buClr>
              <a:buFont typeface="Arial" panose="020B0604020202020204" pitchFamily="34" charset="0"/>
              <a:buChar char="•"/>
              <a:defRPr sz="2000" kern="1200">
                <a:solidFill>
                  <a:schemeClr val="tx1"/>
                </a:solidFill>
                <a:latin typeface="+mn-lt"/>
                <a:ea typeface="+mn-ea"/>
                <a:cs typeface="+mn-cs"/>
              </a:defRPr>
            </a:lvl1pPr>
            <a:lvl2pPr marL="503967" indent="-251982" algn="l" defTabSz="609726" rtl="0" eaLnBrk="1" latinLnBrk="0" hangingPunct="1">
              <a:spcBef>
                <a:spcPts val="1201"/>
              </a:spcBef>
              <a:buClr>
                <a:schemeClr val="tx1"/>
              </a:buClr>
              <a:buSzPct val="80000"/>
              <a:buFont typeface="Arial" panose="020B0604020202020204" pitchFamily="34" charset="0"/>
              <a:buChar char="•"/>
              <a:defRPr sz="1800" kern="1200">
                <a:solidFill>
                  <a:schemeClr val="tx1"/>
                </a:solidFill>
                <a:latin typeface="+mn-lt"/>
                <a:ea typeface="+mn-ea"/>
                <a:cs typeface="+mn-cs"/>
              </a:defRPr>
            </a:lvl2pPr>
            <a:lvl3pPr marL="755950" indent="-251982" algn="l" defTabSz="609726" rtl="0" eaLnBrk="1" latinLnBrk="0" hangingPunct="1">
              <a:spcBef>
                <a:spcPts val="1001"/>
              </a:spcBef>
              <a:buSzPct val="90000"/>
              <a:buFont typeface="Symbol" panose="05050102010706020507" pitchFamily="18" charset="2"/>
              <a:buChar char="-"/>
              <a:defRPr sz="1599" kern="1200">
                <a:solidFill>
                  <a:schemeClr val="tx1"/>
                </a:solidFill>
                <a:latin typeface="+mn-lt"/>
                <a:ea typeface="+mn-ea"/>
                <a:cs typeface="+mn-cs"/>
              </a:defRPr>
            </a:lvl3pPr>
            <a:lvl4pPr marL="1007932" indent="-251982" algn="l" defTabSz="609726" rtl="0" eaLnBrk="1" latinLnBrk="0" hangingPunct="1">
              <a:spcBef>
                <a:spcPts val="600"/>
              </a:spcBef>
              <a:buFont typeface="Symbol" panose="05050102010706020507" pitchFamily="18" charset="2"/>
              <a:buChar char="-"/>
              <a:defRPr sz="1599" kern="1200">
                <a:solidFill>
                  <a:schemeClr val="tx1"/>
                </a:solidFill>
                <a:latin typeface="+mn-lt"/>
                <a:ea typeface="+mn-ea"/>
                <a:cs typeface="+mn-cs"/>
              </a:defRPr>
            </a:lvl4pPr>
            <a:lvl5pPr marL="1259916" marR="0" indent="-251982" algn="l" defTabSz="609726" rtl="0" eaLnBrk="1" fontAlgn="auto" latinLnBrk="0" hangingPunct="1">
              <a:lnSpc>
                <a:spcPct val="120000"/>
              </a:lnSpc>
              <a:spcBef>
                <a:spcPts val="600"/>
              </a:spcBef>
              <a:spcAft>
                <a:spcPts val="0"/>
              </a:spcAft>
              <a:buClrTx/>
              <a:buSzTx/>
              <a:buFont typeface="Symbol" panose="05050102010706020507" pitchFamily="18" charset="2"/>
              <a:buChar char="-"/>
              <a:tabLst/>
              <a:defRPr sz="1599" kern="1200">
                <a:solidFill>
                  <a:schemeClr val="tx1"/>
                </a:solidFill>
                <a:latin typeface="+mn-lt"/>
                <a:ea typeface="+mn-ea"/>
                <a:cs typeface="+mn-cs"/>
              </a:defRPr>
            </a:lvl5pPr>
            <a:lvl6pPr marL="1511898" indent="-251982" algn="l" defTabSz="611148" rtl="0" eaLnBrk="1" latinLnBrk="0" hangingPunct="1">
              <a:lnSpc>
                <a:spcPct val="120000"/>
              </a:lnSpc>
              <a:spcBef>
                <a:spcPts val="600"/>
              </a:spcBef>
              <a:buFont typeface="Symbol" panose="05050102010706020507" pitchFamily="18" charset="2"/>
              <a:buChar char="-"/>
              <a:defRPr sz="1599" kern="1200" baseline="0">
                <a:solidFill>
                  <a:schemeClr val="tx1"/>
                </a:solidFill>
                <a:latin typeface="+mn-lt"/>
                <a:ea typeface="+mn-ea"/>
                <a:cs typeface="+mn-cs"/>
              </a:defRPr>
            </a:lvl6pPr>
            <a:lvl7pPr marL="1763880" indent="-251982" algn="l" defTabSz="609726" rtl="0" eaLnBrk="1" latinLnBrk="0" hangingPunct="1">
              <a:lnSpc>
                <a:spcPct val="120000"/>
              </a:lnSpc>
              <a:spcBef>
                <a:spcPts val="600"/>
              </a:spcBef>
              <a:buFont typeface="Symbol" panose="05050102010706020507" pitchFamily="18" charset="2"/>
              <a:buChar char="-"/>
              <a:defRPr sz="1599" kern="1200">
                <a:solidFill>
                  <a:schemeClr val="tx1"/>
                </a:solidFill>
                <a:latin typeface="+mn-lt"/>
                <a:ea typeface="+mn-ea"/>
                <a:cs typeface="+mn-cs"/>
              </a:defRPr>
            </a:lvl7pPr>
            <a:lvl8pPr marL="4572949" indent="-304864" algn="l" defTabSz="609726" rtl="0" eaLnBrk="1" latinLnBrk="0" hangingPunct="1">
              <a:spcBef>
                <a:spcPct val="20000"/>
              </a:spcBef>
              <a:buFont typeface="Arial"/>
              <a:buChar char="•"/>
              <a:defRPr sz="2700" kern="1200">
                <a:solidFill>
                  <a:schemeClr val="tx1"/>
                </a:solidFill>
                <a:latin typeface="+mn-lt"/>
                <a:ea typeface="+mn-ea"/>
                <a:cs typeface="+mn-cs"/>
              </a:defRPr>
            </a:lvl8pPr>
            <a:lvl9pPr marL="5182677" indent="-304864" algn="l" defTabSz="609726" rtl="0" eaLnBrk="1" latinLnBrk="0" hangingPunct="1">
              <a:spcBef>
                <a:spcPct val="20000"/>
              </a:spcBef>
              <a:buFont typeface="Arial"/>
              <a:buChar char="•"/>
              <a:defRPr sz="2700" kern="1200">
                <a:solidFill>
                  <a:schemeClr val="tx1"/>
                </a:solidFill>
                <a:latin typeface="+mn-lt"/>
                <a:ea typeface="+mn-ea"/>
                <a:cs typeface="+mn-cs"/>
              </a:defRPr>
            </a:lvl9pPr>
          </a:lstStyle>
          <a:p>
            <a:pPr marL="0" lvl="0" indent="0">
              <a:lnSpc>
                <a:spcPct val="107000"/>
              </a:lnSpc>
              <a:buNone/>
            </a:pPr>
            <a:r>
              <a:rPr lang="de-CH" sz="1700" dirty="0">
                <a:effectLst/>
                <a:latin typeface="Univers Light" panose="020B0403020202020204" pitchFamily="34" charset="0"/>
                <a:ea typeface="Calibri" panose="020F0502020204030204" pitchFamily="34" charset="0"/>
                <a:cs typeface="Times New Roman" panose="02020603050405020304" pitchFamily="18" charset="0"/>
              </a:rPr>
              <a:t>«Palliative“ stammt vom lateinischen Verb „</a:t>
            </a:r>
            <a:r>
              <a:rPr lang="de-CH" sz="1700" dirty="0" err="1">
                <a:effectLst/>
                <a:latin typeface="Univers Light" panose="020B0403020202020204" pitchFamily="34" charset="0"/>
                <a:ea typeface="Calibri" panose="020F0502020204030204" pitchFamily="34" charset="0"/>
                <a:cs typeface="Times New Roman" panose="02020603050405020304" pitchFamily="18" charset="0"/>
              </a:rPr>
              <a:t>palliare</a:t>
            </a:r>
            <a:r>
              <a:rPr lang="de-CH" sz="1700" dirty="0">
                <a:effectLst/>
                <a:latin typeface="Univers Light" panose="020B0403020202020204" pitchFamily="34" charset="0"/>
                <a:ea typeface="Calibri" panose="020F0502020204030204" pitchFamily="34" charset="0"/>
                <a:cs typeface="Times New Roman" panose="02020603050405020304" pitchFamily="18" charset="0"/>
              </a:rPr>
              <a:t>“ (umhüllen) bzw. von „</a:t>
            </a:r>
            <a:r>
              <a:rPr lang="de-CH" sz="1700" dirty="0" err="1">
                <a:effectLst/>
                <a:latin typeface="Univers Light" panose="020B0403020202020204" pitchFamily="34" charset="0"/>
                <a:ea typeface="Calibri" panose="020F0502020204030204" pitchFamily="34" charset="0"/>
                <a:cs typeface="Times New Roman" panose="02020603050405020304" pitchFamily="18" charset="0"/>
              </a:rPr>
              <a:t>pallium</a:t>
            </a:r>
            <a:r>
              <a:rPr lang="de-CH" sz="1700" dirty="0">
                <a:effectLst/>
                <a:latin typeface="Univers Light" panose="020B0403020202020204" pitchFamily="34" charset="0"/>
                <a:ea typeface="Calibri" panose="020F0502020204030204" pitchFamily="34" charset="0"/>
                <a:cs typeface="Times New Roman" panose="02020603050405020304" pitchFamily="18" charset="0"/>
              </a:rPr>
              <a:t>“ (der Mantel) ab. </a:t>
            </a:r>
            <a:br>
              <a:rPr lang="de-CH" sz="1700" dirty="0">
                <a:effectLst/>
                <a:latin typeface="Univers Light" panose="020B0403020202020204" pitchFamily="34" charset="0"/>
                <a:ea typeface="Calibri" panose="020F0502020204030204" pitchFamily="34" charset="0"/>
                <a:cs typeface="Times New Roman" panose="02020603050405020304" pitchFamily="18" charset="0"/>
              </a:rPr>
            </a:br>
            <a:r>
              <a:rPr lang="de-CH" sz="1700" dirty="0">
                <a:effectLst/>
                <a:latin typeface="Univers Light" panose="020B0403020202020204" pitchFamily="34" charset="0"/>
                <a:ea typeface="Calibri" panose="020F0502020204030204" pitchFamily="34" charset="0"/>
                <a:cs typeface="Times New Roman" panose="02020603050405020304" pitchFamily="18" charset="0"/>
              </a:rPr>
              <a:t>Der Begriff „Care“ stammt aus dem Englischen und bedeutet Sorge, Achtsamkeit, Pflege. </a:t>
            </a:r>
            <a:br>
              <a:rPr lang="de-CH" sz="1700" dirty="0">
                <a:effectLst/>
                <a:latin typeface="Univers Light" panose="020B0403020202020204" pitchFamily="34" charset="0"/>
                <a:ea typeface="Calibri" panose="020F0502020204030204" pitchFamily="34" charset="0"/>
                <a:cs typeface="Times New Roman" panose="02020603050405020304" pitchFamily="18" charset="0"/>
              </a:rPr>
            </a:br>
            <a:r>
              <a:rPr lang="de-CH" sz="1700" dirty="0">
                <a:effectLst/>
                <a:latin typeface="Univers Light" panose="020B0403020202020204" pitchFamily="34" charset="0"/>
                <a:ea typeface="Calibri" panose="020F0502020204030204" pitchFamily="34" charset="0"/>
                <a:cs typeface="Times New Roman" panose="02020603050405020304" pitchFamily="18" charset="0"/>
              </a:rPr>
              <a:t>Unter dem Begriff „Palliative Care“ wird die „Palliative Medizin, Pflege, Betreuung und Begleitung“ verstanden.</a:t>
            </a:r>
            <a:endParaRPr lang="de-CH" dirty="0"/>
          </a:p>
          <a:p>
            <a:endParaRPr lang="de-CH" dirty="0"/>
          </a:p>
          <a:p>
            <a:endParaRPr lang="de-CH" dirty="0"/>
          </a:p>
          <a:p>
            <a:pPr marL="0" indent="0">
              <a:buNone/>
            </a:pPr>
            <a:endParaRPr lang="de-CH" dirty="0"/>
          </a:p>
        </p:txBody>
      </p:sp>
      <p:sp>
        <p:nvSpPr>
          <p:cNvPr id="2" name="Rechteck 1">
            <a:extLst>
              <a:ext uri="{FF2B5EF4-FFF2-40B4-BE49-F238E27FC236}">
                <a16:creationId xmlns:a16="http://schemas.microsoft.com/office/drawing/2014/main" id="{73DA0EF2-C4F3-6247-8669-162D91FA0E92}"/>
              </a:ext>
            </a:extLst>
          </p:cNvPr>
          <p:cNvSpPr/>
          <p:nvPr/>
        </p:nvSpPr>
        <p:spPr>
          <a:xfrm>
            <a:off x="-144016" y="377032"/>
            <a:ext cx="288032" cy="504056"/>
          </a:xfrm>
          <a:prstGeom prst="rect">
            <a:avLst/>
          </a:prstGeom>
          <a:solidFill>
            <a:srgbClr val="FFC524"/>
          </a:solidFill>
          <a:ln>
            <a:solidFill>
              <a:srgbClr val="FFC52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7">
            <a:extLst>
              <a:ext uri="{FF2B5EF4-FFF2-40B4-BE49-F238E27FC236}">
                <a16:creationId xmlns:a16="http://schemas.microsoft.com/office/drawing/2014/main" id="{53FE0D43-854B-A347-A550-01BE8AC03C38}"/>
              </a:ext>
            </a:extLst>
          </p:cNvPr>
          <p:cNvSpPr txBox="1">
            <a:spLocks/>
          </p:cNvSpPr>
          <p:nvPr/>
        </p:nvSpPr>
        <p:spPr>
          <a:xfrm>
            <a:off x="144016" y="313354"/>
            <a:ext cx="4320480" cy="565456"/>
          </a:xfrm>
          <a:prstGeom prst="rect">
            <a:avLst/>
          </a:prstGeom>
        </p:spPr>
        <p:txBody>
          <a:bodyPr vert="horz" wrap="square"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de-CH" sz="2000" cap="all" dirty="0">
                <a:solidFill>
                  <a:schemeClr val="accent1"/>
                </a:solidFill>
                <a:latin typeface="Univers" panose="020B0503020202020204" pitchFamily="34" charset="0"/>
              </a:rPr>
              <a:t>Palliative Care</a:t>
            </a:r>
          </a:p>
        </p:txBody>
      </p:sp>
      <p:sp>
        <p:nvSpPr>
          <p:cNvPr id="40" name="Abgerundetes Rechteck 28">
            <a:extLst>
              <a:ext uri="{FF2B5EF4-FFF2-40B4-BE49-F238E27FC236}">
                <a16:creationId xmlns:a16="http://schemas.microsoft.com/office/drawing/2014/main" id="{7B12FDB5-01DE-91B1-9910-0A154863E477}"/>
              </a:ext>
            </a:extLst>
          </p:cNvPr>
          <p:cNvSpPr/>
          <p:nvPr/>
        </p:nvSpPr>
        <p:spPr>
          <a:xfrm rot="18944242">
            <a:off x="274123" y="5004821"/>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Abgerundetes Rechteck 28">
            <a:extLst>
              <a:ext uri="{FF2B5EF4-FFF2-40B4-BE49-F238E27FC236}">
                <a16:creationId xmlns:a16="http://schemas.microsoft.com/office/drawing/2014/main" id="{1B60D692-D667-0325-55F3-08BB433C2645}"/>
              </a:ext>
            </a:extLst>
          </p:cNvPr>
          <p:cNvSpPr/>
          <p:nvPr/>
        </p:nvSpPr>
        <p:spPr>
          <a:xfrm rot="18944242">
            <a:off x="292459" y="1885540"/>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Abgerundetes Rechteck 28">
            <a:extLst>
              <a:ext uri="{FF2B5EF4-FFF2-40B4-BE49-F238E27FC236}">
                <a16:creationId xmlns:a16="http://schemas.microsoft.com/office/drawing/2014/main" id="{3136277B-7179-1D58-B77B-FD69A14A3CD0}"/>
              </a:ext>
            </a:extLst>
          </p:cNvPr>
          <p:cNvSpPr/>
          <p:nvPr/>
        </p:nvSpPr>
        <p:spPr>
          <a:xfrm rot="18944242">
            <a:off x="261038" y="2759517"/>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Abgerundetes Rechteck 28">
            <a:extLst>
              <a:ext uri="{FF2B5EF4-FFF2-40B4-BE49-F238E27FC236}">
                <a16:creationId xmlns:a16="http://schemas.microsoft.com/office/drawing/2014/main" id="{77BFF92A-961B-C3A1-A7C8-B5D5469237FF}"/>
              </a:ext>
            </a:extLst>
          </p:cNvPr>
          <p:cNvSpPr/>
          <p:nvPr/>
        </p:nvSpPr>
        <p:spPr>
          <a:xfrm rot="18944242">
            <a:off x="274122" y="4478900"/>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Abgerundetes Rechteck 28">
            <a:extLst>
              <a:ext uri="{FF2B5EF4-FFF2-40B4-BE49-F238E27FC236}">
                <a16:creationId xmlns:a16="http://schemas.microsoft.com/office/drawing/2014/main" id="{E79013BA-0E10-1A60-2705-85735C7A2E0F}"/>
              </a:ext>
            </a:extLst>
          </p:cNvPr>
          <p:cNvSpPr/>
          <p:nvPr/>
        </p:nvSpPr>
        <p:spPr>
          <a:xfrm rot="18944242">
            <a:off x="274122" y="3567938"/>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a:extLst>
              <a:ext uri="{FF2B5EF4-FFF2-40B4-BE49-F238E27FC236}">
                <a16:creationId xmlns:a16="http://schemas.microsoft.com/office/drawing/2014/main" id="{94D37997-4C75-C0E0-C03E-9DB400875CC2}"/>
              </a:ext>
            </a:extLst>
          </p:cNvPr>
          <p:cNvSpPr txBox="1"/>
          <p:nvPr/>
        </p:nvSpPr>
        <p:spPr>
          <a:xfrm>
            <a:off x="627783" y="4966702"/>
            <a:ext cx="11301499" cy="646331"/>
          </a:xfrm>
          <a:prstGeom prst="rect">
            <a:avLst/>
          </a:prstGeom>
          <a:noFill/>
        </p:spPr>
        <p:txBody>
          <a:bodyPr wrap="square">
            <a:spAutoFit/>
          </a:bodyPr>
          <a:lstStyle/>
          <a:p>
            <a:r>
              <a:rPr lang="de-DE" sz="1800" dirty="0">
                <a:effectLst/>
                <a:latin typeface="Univers Light" panose="020B0403020202020204" pitchFamily="34" charset="0"/>
                <a:ea typeface="Cambria" panose="02040503050406030204" pitchFamily="18" charset="0"/>
                <a:cs typeface="Times New Roman" panose="02020603050405020304" pitchFamily="18" charset="0"/>
              </a:rPr>
              <a:t>Sie </a:t>
            </a:r>
            <a:r>
              <a:rPr lang="de-DE" sz="1800" dirty="0" err="1">
                <a:effectLst/>
                <a:latin typeface="Univers Light" panose="020B0403020202020204" pitchFamily="34" charset="0"/>
                <a:ea typeface="Cambria" panose="02040503050406030204" pitchFamily="18" charset="0"/>
                <a:cs typeface="Times New Roman" panose="02020603050405020304" pitchFamily="18" charset="0"/>
              </a:rPr>
              <a:t>schliesst</a:t>
            </a:r>
            <a:r>
              <a:rPr lang="de-DE" sz="1800" dirty="0">
                <a:effectLst/>
                <a:latin typeface="Univers Light" panose="020B0403020202020204" pitchFamily="34" charset="0"/>
                <a:ea typeface="Cambria" panose="02040503050406030204" pitchFamily="18" charset="0"/>
                <a:cs typeface="Times New Roman" panose="02020603050405020304" pitchFamily="18" charset="0"/>
              </a:rPr>
              <a:t> medizinische Behandlungen, pflegerische Interventionen sowie psychologische, soziale und</a:t>
            </a:r>
            <a:br>
              <a:rPr lang="de-DE" sz="1800" dirty="0">
                <a:effectLst/>
                <a:latin typeface="Univers Light" panose="020B0403020202020204" pitchFamily="34" charset="0"/>
                <a:ea typeface="Cambria" panose="02040503050406030204" pitchFamily="18" charset="0"/>
                <a:cs typeface="Times New Roman" panose="02020603050405020304" pitchFamily="18" charset="0"/>
              </a:rPr>
            </a:br>
            <a:r>
              <a:rPr lang="de-DE" sz="1800" dirty="0">
                <a:effectLst/>
                <a:latin typeface="Univers Light" panose="020B0403020202020204" pitchFamily="34" charset="0"/>
                <a:ea typeface="Cambria" panose="02040503050406030204" pitchFamily="18" charset="0"/>
                <a:cs typeface="Times New Roman" panose="02020603050405020304" pitchFamily="18" charset="0"/>
              </a:rPr>
              <a:t>spirituelle Unterstützung mit ein.</a:t>
            </a:r>
            <a:endParaRPr lang="de-CH" sz="1600" dirty="0">
              <a:effectLst/>
              <a:latin typeface="Univers Light" panose="020B0403020202020204" pitchFamily="34" charset="0"/>
              <a:ea typeface="Cambria" panose="02040503050406030204" pitchFamily="18" charset="0"/>
              <a:cs typeface="Times New Roman" panose="02020603050405020304" pitchFamily="18" charset="0"/>
            </a:endParaRPr>
          </a:p>
        </p:txBody>
      </p:sp>
      <p:sp>
        <p:nvSpPr>
          <p:cNvPr id="7" name="Textfeld 6">
            <a:extLst>
              <a:ext uri="{FF2B5EF4-FFF2-40B4-BE49-F238E27FC236}">
                <a16:creationId xmlns:a16="http://schemas.microsoft.com/office/drawing/2014/main" id="{C8E0D88B-ECA5-9DCF-A160-838A6B65D37C}"/>
              </a:ext>
            </a:extLst>
          </p:cNvPr>
          <p:cNvSpPr txBox="1"/>
          <p:nvPr/>
        </p:nvSpPr>
        <p:spPr>
          <a:xfrm>
            <a:off x="225216" y="964636"/>
            <a:ext cx="11001067" cy="523220"/>
          </a:xfrm>
          <a:prstGeom prst="rect">
            <a:avLst/>
          </a:prstGeom>
          <a:noFill/>
        </p:spPr>
        <p:txBody>
          <a:bodyPr wrap="square">
            <a:spAutoFit/>
          </a:bodyPr>
          <a:lstStyle/>
          <a:p>
            <a:r>
              <a:rPr lang="de-DE" sz="2800" b="1" dirty="0">
                <a:effectLst/>
                <a:latin typeface="Univers Light" panose="020B0403020202020204" pitchFamily="34" charset="0"/>
                <a:ea typeface="Cambria" panose="02040503050406030204" pitchFamily="18" charset="0"/>
                <a:cs typeface="Times New Roman" panose="02020603050405020304" pitchFamily="18" charset="0"/>
              </a:rPr>
              <a:t>Definition </a:t>
            </a:r>
            <a:r>
              <a:rPr lang="de-DE" sz="1400" dirty="0">
                <a:effectLst/>
                <a:latin typeface="Univers Light" panose="020B0403020202020204" pitchFamily="34" charset="0"/>
                <a:ea typeface="Cambria" panose="02040503050406030204" pitchFamily="18" charset="0"/>
                <a:cs typeface="Times New Roman" panose="02020603050405020304" pitchFamily="18" charset="0"/>
              </a:rPr>
              <a:t>(aus den Nationalen Leitlinien Palliative Care von BAG und GDK, November 2010) </a:t>
            </a:r>
            <a:endParaRPr lang="de-CH" sz="1400" dirty="0">
              <a:effectLst/>
              <a:latin typeface="Univers Light" panose="020B0403020202020204" pitchFamily="34" charset="0"/>
              <a:ea typeface="Cambria" panose="02040503050406030204" pitchFamily="18" charset="0"/>
              <a:cs typeface="Times New Roman" panose="02020603050405020304" pitchFamily="18" charset="0"/>
            </a:endParaRPr>
          </a:p>
        </p:txBody>
      </p:sp>
      <p:sp>
        <p:nvSpPr>
          <p:cNvPr id="14" name="Textfeld 13">
            <a:extLst>
              <a:ext uri="{FF2B5EF4-FFF2-40B4-BE49-F238E27FC236}">
                <a16:creationId xmlns:a16="http://schemas.microsoft.com/office/drawing/2014/main" id="{896BEC4D-4C54-B648-47A8-F46D7F18E947}"/>
              </a:ext>
            </a:extLst>
          </p:cNvPr>
          <p:cNvSpPr txBox="1"/>
          <p:nvPr/>
        </p:nvSpPr>
        <p:spPr>
          <a:xfrm>
            <a:off x="561686" y="1794837"/>
            <a:ext cx="11433691" cy="646331"/>
          </a:xfrm>
          <a:prstGeom prst="rect">
            <a:avLst/>
          </a:prstGeom>
          <a:noFill/>
        </p:spPr>
        <p:txBody>
          <a:bodyPr wrap="square">
            <a:spAutoFit/>
          </a:bodyPr>
          <a:lstStyle/>
          <a:p>
            <a:r>
              <a:rPr lang="de-CH" dirty="0">
                <a:latin typeface="Univers Light" panose="020B0403020202020204" pitchFamily="34" charset="0"/>
              </a:rPr>
              <a:t>Palliative Care umfasst die Betreuung und die Behandlung von Menschen mit einer unheilbaren,</a:t>
            </a:r>
            <a:br>
              <a:rPr lang="de-CH" dirty="0">
                <a:latin typeface="Univers Light" panose="020B0403020202020204" pitchFamily="34" charset="0"/>
              </a:rPr>
            </a:br>
            <a:r>
              <a:rPr lang="de-CH" dirty="0">
                <a:latin typeface="Univers Light" panose="020B0403020202020204" pitchFamily="34" charset="0"/>
              </a:rPr>
              <a:t>lebensbedrohlichen und/oder chronisch fortschreitenden Krankheit. </a:t>
            </a:r>
          </a:p>
        </p:txBody>
      </p:sp>
      <p:sp>
        <p:nvSpPr>
          <p:cNvPr id="16" name="Textfeld 15">
            <a:extLst>
              <a:ext uri="{FF2B5EF4-FFF2-40B4-BE49-F238E27FC236}">
                <a16:creationId xmlns:a16="http://schemas.microsoft.com/office/drawing/2014/main" id="{37EBE4C7-70BC-D6AF-818D-DBACC97738B0}"/>
              </a:ext>
            </a:extLst>
          </p:cNvPr>
          <p:cNvSpPr txBox="1"/>
          <p:nvPr/>
        </p:nvSpPr>
        <p:spPr>
          <a:xfrm>
            <a:off x="582921" y="2619252"/>
            <a:ext cx="10652289" cy="646331"/>
          </a:xfrm>
          <a:prstGeom prst="rect">
            <a:avLst/>
          </a:prstGeom>
          <a:noFill/>
        </p:spPr>
        <p:txBody>
          <a:bodyPr wrap="square">
            <a:spAutoFit/>
          </a:bodyPr>
          <a:lstStyle/>
          <a:p>
            <a:r>
              <a:rPr lang="de-CH" dirty="0">
                <a:latin typeface="Univers Light" panose="020B0403020202020204" pitchFamily="34" charset="0"/>
              </a:rPr>
              <a:t>Sie wird vorausschauend miteinbezogen, ihr Schwerpunkt liegt aber in der Zeit, in der die Heilung (Kuration) der Krankheit als nicht mehr möglich erachtet wird und kein primäres Ziel mehr darstellt.</a:t>
            </a:r>
          </a:p>
        </p:txBody>
      </p:sp>
      <p:sp>
        <p:nvSpPr>
          <p:cNvPr id="18" name="Textfeld 17">
            <a:extLst>
              <a:ext uri="{FF2B5EF4-FFF2-40B4-BE49-F238E27FC236}">
                <a16:creationId xmlns:a16="http://schemas.microsoft.com/office/drawing/2014/main" id="{9E253029-4AFF-9ABA-AFCB-94CBA5CB2756}"/>
              </a:ext>
            </a:extLst>
          </p:cNvPr>
          <p:cNvSpPr txBox="1"/>
          <p:nvPr/>
        </p:nvSpPr>
        <p:spPr>
          <a:xfrm>
            <a:off x="582921" y="3476193"/>
            <a:ext cx="11293311" cy="646331"/>
          </a:xfrm>
          <a:prstGeom prst="rect">
            <a:avLst/>
          </a:prstGeom>
          <a:noFill/>
        </p:spPr>
        <p:txBody>
          <a:bodyPr wrap="square">
            <a:spAutoFit/>
          </a:bodyPr>
          <a:lstStyle/>
          <a:p>
            <a:r>
              <a:rPr lang="de-CH" dirty="0">
                <a:latin typeface="Univers Light" panose="020B0403020202020204" pitchFamily="34" charset="0"/>
              </a:rPr>
              <a:t>Patientinnen und Patienten wird eine ihrer Situation angepasste optimale Lebensqualität bis zum Tode gewährleistet und die nahestehenden Bezugspersonen werden angemessen unterstützt. </a:t>
            </a:r>
          </a:p>
        </p:txBody>
      </p:sp>
      <p:sp>
        <p:nvSpPr>
          <p:cNvPr id="20" name="Textfeld 19">
            <a:extLst>
              <a:ext uri="{FF2B5EF4-FFF2-40B4-BE49-F238E27FC236}">
                <a16:creationId xmlns:a16="http://schemas.microsoft.com/office/drawing/2014/main" id="{4640998E-1C28-14B2-2A5D-32C7428C6D72}"/>
              </a:ext>
            </a:extLst>
          </p:cNvPr>
          <p:cNvSpPr txBox="1"/>
          <p:nvPr/>
        </p:nvSpPr>
        <p:spPr>
          <a:xfrm>
            <a:off x="597965" y="4412387"/>
            <a:ext cx="10646080" cy="369332"/>
          </a:xfrm>
          <a:prstGeom prst="rect">
            <a:avLst/>
          </a:prstGeom>
          <a:noFill/>
        </p:spPr>
        <p:txBody>
          <a:bodyPr wrap="square">
            <a:spAutoFit/>
          </a:bodyPr>
          <a:lstStyle/>
          <a:p>
            <a:r>
              <a:rPr lang="de-CH" dirty="0">
                <a:latin typeface="Univers Light" panose="020B0403020202020204" pitchFamily="34" charset="0"/>
              </a:rPr>
              <a:t>Palliative Care beugt Leiden und Komplikationen vor. </a:t>
            </a:r>
          </a:p>
        </p:txBody>
      </p:sp>
    </p:spTree>
    <p:extLst>
      <p:ext uri="{BB962C8B-B14F-4D97-AF65-F5344CB8AC3E}">
        <p14:creationId xmlns:p14="http://schemas.microsoft.com/office/powerpoint/2010/main" val="64083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P spid="7" grpId="0"/>
      <p:bldP spid="14" grpId="0"/>
      <p:bldP spid="16" grpId="0"/>
      <p:bldP spid="18"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27AE3D8-DA2F-ABF9-483E-CCB98FB27EA5}"/>
              </a:ext>
            </a:extLst>
          </p:cNvPr>
          <p:cNvPicPr>
            <a:picLocks noChangeAspect="1"/>
          </p:cNvPicPr>
          <p:nvPr/>
        </p:nvPicPr>
        <p:blipFill>
          <a:blip r:embed="rId3"/>
          <a:stretch>
            <a:fillRect/>
          </a:stretch>
        </p:blipFill>
        <p:spPr>
          <a:xfrm>
            <a:off x="1263162" y="0"/>
            <a:ext cx="9665675" cy="6858000"/>
          </a:xfrm>
          <a:prstGeom prst="rect">
            <a:avLst/>
          </a:prstGeom>
        </p:spPr>
      </p:pic>
    </p:spTree>
    <p:extLst>
      <p:ext uri="{BB962C8B-B14F-4D97-AF65-F5344CB8AC3E}">
        <p14:creationId xmlns:p14="http://schemas.microsoft.com/office/powerpoint/2010/main" val="3208662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Grafik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50" y="1047353"/>
            <a:ext cx="5254130" cy="46626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5411789" y="1813611"/>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de-CH" altLang="de-DE">
                <a:latin typeface="Arial" panose="020B0604020202020204" pitchFamily="34" charset="0"/>
              </a:rPr>
            </a:br>
            <a:endParaRPr lang="de-CH" altLang="de-DE">
              <a:latin typeface="Arial" panose="020B0604020202020204" pitchFamily="34" charset="0"/>
            </a:endParaRPr>
          </a:p>
        </p:txBody>
      </p:sp>
      <p:sp>
        <p:nvSpPr>
          <p:cNvPr id="9" name="Inhaltsplatzhalter 8"/>
          <p:cNvSpPr>
            <a:spLocks noGrp="1"/>
          </p:cNvSpPr>
          <p:nvPr>
            <p:ph idx="1"/>
          </p:nvPr>
        </p:nvSpPr>
        <p:spPr>
          <a:xfrm>
            <a:off x="6019382" y="765736"/>
            <a:ext cx="5817448" cy="5225840"/>
          </a:xfrm>
        </p:spPr>
        <p:txBody>
          <a:bodyPr>
            <a:normAutofit fontScale="55000" lnSpcReduction="20000"/>
          </a:bodyPr>
          <a:lstStyle/>
          <a:p>
            <a:pPr marL="0" indent="0">
              <a:buNone/>
            </a:pPr>
            <a:r>
              <a:rPr lang="de-CH" cap="all" dirty="0">
                <a:latin typeface="Univers Light" panose="020B0403020202020204" pitchFamily="34" charset="0"/>
              </a:rPr>
              <a:t>National</a:t>
            </a:r>
            <a:endParaRPr lang="de-CH" dirty="0">
              <a:latin typeface="Univers Light" panose="020B0403020202020204" pitchFamily="34" charset="0"/>
            </a:endParaRPr>
          </a:p>
          <a:p>
            <a:pPr marL="0" indent="0">
              <a:buNone/>
            </a:pPr>
            <a:r>
              <a:rPr lang="de-CH" dirty="0">
                <a:latin typeface="Univers Light" panose="020B0403020202020204" pitchFamily="34" charset="0"/>
              </a:rPr>
              <a:t>Auf nationaler Ebene wurde 2010 die nationale Strategie verabschiedet. Die Weiterentwicklung und Etablierung wird heute mit der </a:t>
            </a:r>
            <a:r>
              <a:rPr lang="de-CH" u="sng" dirty="0">
                <a:latin typeface="Univers Light" panose="020B0403020202020204" pitchFamily="34" charset="0"/>
                <a:hlinkClick r:id="rId3"/>
              </a:rPr>
              <a:t>nationalen Plattform</a:t>
            </a:r>
            <a:r>
              <a:rPr lang="de-CH" dirty="0">
                <a:latin typeface="Univers Light" panose="020B0403020202020204" pitchFamily="34" charset="0"/>
              </a:rPr>
              <a:t> sichergestellt.</a:t>
            </a:r>
          </a:p>
          <a:p>
            <a:pPr marL="0" indent="0">
              <a:buNone/>
            </a:pPr>
            <a:r>
              <a:rPr lang="de-CH" cap="all" dirty="0">
                <a:latin typeface="Univers Light" panose="020B0403020202020204" pitchFamily="34" charset="0"/>
              </a:rPr>
              <a:t> </a:t>
            </a:r>
            <a:endParaRPr lang="de-CH" dirty="0">
              <a:latin typeface="Univers Light" panose="020B0403020202020204" pitchFamily="34" charset="0"/>
            </a:endParaRPr>
          </a:p>
          <a:p>
            <a:pPr marL="0" indent="0">
              <a:buNone/>
            </a:pPr>
            <a:r>
              <a:rPr lang="de-CH" cap="all" dirty="0">
                <a:latin typeface="Univers Light" panose="020B0403020202020204" pitchFamily="34" charset="0"/>
              </a:rPr>
              <a:t>Kantonal</a:t>
            </a:r>
            <a:endParaRPr lang="de-CH" dirty="0">
              <a:latin typeface="Univers Light" panose="020B0403020202020204" pitchFamily="34" charset="0"/>
            </a:endParaRPr>
          </a:p>
          <a:p>
            <a:pPr marL="0" indent="0">
              <a:buNone/>
            </a:pPr>
            <a:r>
              <a:rPr lang="de-CH" dirty="0">
                <a:latin typeface="Univers Light" panose="020B0403020202020204" pitchFamily="34" charset="0"/>
              </a:rPr>
              <a:t>Aufgrund der nationalen Strategie haben die Kantone eigene Konzepte erarbeitet und darin die Schwerpunkte </a:t>
            </a:r>
            <a:r>
              <a:rPr lang="de-CH" dirty="0" err="1">
                <a:latin typeface="Univers Light" panose="020B0403020202020204" pitchFamily="34" charset="0"/>
              </a:rPr>
              <a:t>regionenspezifisch</a:t>
            </a:r>
            <a:r>
              <a:rPr lang="de-CH" dirty="0">
                <a:latin typeface="Univers Light" panose="020B0403020202020204" pitchFamily="34" charset="0"/>
              </a:rPr>
              <a:t> festgelegt.</a:t>
            </a:r>
          </a:p>
          <a:p>
            <a:pPr marL="0" indent="0">
              <a:buNone/>
            </a:pPr>
            <a:r>
              <a:rPr lang="de-CH" dirty="0">
                <a:latin typeface="Univers Light" panose="020B0403020202020204" pitchFamily="34" charset="0"/>
              </a:rPr>
              <a:t>Die Ostschweiz umfasst die Kantone:</a:t>
            </a:r>
            <a:br>
              <a:rPr lang="de-CH" dirty="0">
                <a:latin typeface="Univers Light" panose="020B0403020202020204" pitchFamily="34" charset="0"/>
              </a:rPr>
            </a:br>
            <a:r>
              <a:rPr lang="de-CH" dirty="0">
                <a:latin typeface="Univers Light" panose="020B0403020202020204" pitchFamily="34" charset="0"/>
              </a:rPr>
              <a:t>SG TG AR AI GL und FL</a:t>
            </a:r>
          </a:p>
          <a:p>
            <a:pPr marL="0" indent="0">
              <a:buNone/>
            </a:pPr>
            <a:r>
              <a:rPr lang="de-CH" cap="all" dirty="0">
                <a:latin typeface="Univers Light" panose="020B0403020202020204" pitchFamily="34" charset="0"/>
              </a:rPr>
              <a:t> </a:t>
            </a:r>
            <a:endParaRPr lang="de-CH" dirty="0">
              <a:latin typeface="Univers Light" panose="020B0403020202020204" pitchFamily="34" charset="0"/>
            </a:endParaRPr>
          </a:p>
          <a:p>
            <a:pPr marL="0" indent="0">
              <a:buNone/>
            </a:pPr>
            <a:r>
              <a:rPr lang="de-CH" cap="all" dirty="0">
                <a:latin typeface="Univers Light" panose="020B0403020202020204" pitchFamily="34" charset="0"/>
              </a:rPr>
              <a:t>Kommunal</a:t>
            </a:r>
            <a:endParaRPr lang="de-CH" dirty="0">
              <a:latin typeface="Univers Light" panose="020B0403020202020204" pitchFamily="34" charset="0"/>
            </a:endParaRPr>
          </a:p>
          <a:p>
            <a:pPr marL="0" indent="0">
              <a:buNone/>
            </a:pPr>
            <a:r>
              <a:rPr lang="de-CH" dirty="0">
                <a:latin typeface="Univers Light" panose="020B0403020202020204" pitchFamily="34" charset="0"/>
              </a:rPr>
              <a:t>Um die gemeindenahe Palliative Care an der Basis zu gewährleisten übernehmen Palliative Care Foren eine wichtige Funktion. Kommunal kann je nach Kanton auch regional bedeuten. </a:t>
            </a:r>
          </a:p>
          <a:p>
            <a:pPr marL="0" indent="0">
              <a:buNone/>
            </a:pPr>
            <a:r>
              <a:rPr lang="de-CH" dirty="0">
                <a:latin typeface="Univers Light" panose="020B0403020202020204" pitchFamily="34" charset="0"/>
              </a:rPr>
              <a:t>Als Grundlage ist ein </a:t>
            </a:r>
            <a:r>
              <a:rPr lang="de-CH" dirty="0">
                <a:latin typeface="Univers Light" panose="020B0403020202020204" pitchFamily="34" charset="0"/>
                <a:hlinkClick r:id="rId4"/>
              </a:rPr>
              <a:t>Leitfaden für Palliative Care Foren</a:t>
            </a:r>
            <a:r>
              <a:rPr lang="de-CH" dirty="0">
                <a:latin typeface="Univers Light" panose="020B0403020202020204" pitchFamily="34" charset="0"/>
              </a:rPr>
              <a:t> in der Ostschweiz entstanden.</a:t>
            </a:r>
            <a:endParaRPr lang="de-CH" dirty="0"/>
          </a:p>
        </p:txBody>
      </p:sp>
      <p:sp>
        <p:nvSpPr>
          <p:cNvPr id="5" name="Abgerundetes Rechteck 28">
            <a:extLst>
              <a:ext uri="{FF2B5EF4-FFF2-40B4-BE49-F238E27FC236}">
                <a16:creationId xmlns:a16="http://schemas.microsoft.com/office/drawing/2014/main" id="{42B27A69-B266-47E8-99DC-C4998D441D2C}"/>
              </a:ext>
            </a:extLst>
          </p:cNvPr>
          <p:cNvSpPr/>
          <p:nvPr/>
        </p:nvSpPr>
        <p:spPr>
          <a:xfrm rot="18944242">
            <a:off x="5600333" y="3917438"/>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Abgerundetes Rechteck 28">
            <a:extLst>
              <a:ext uri="{FF2B5EF4-FFF2-40B4-BE49-F238E27FC236}">
                <a16:creationId xmlns:a16="http://schemas.microsoft.com/office/drawing/2014/main" id="{3D147156-1009-45D3-8E4B-A866C83DEA69}"/>
              </a:ext>
            </a:extLst>
          </p:cNvPr>
          <p:cNvSpPr/>
          <p:nvPr/>
        </p:nvSpPr>
        <p:spPr>
          <a:xfrm rot="18944242">
            <a:off x="5595610" y="2496785"/>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Abgerundetes Rechteck 28">
            <a:extLst>
              <a:ext uri="{FF2B5EF4-FFF2-40B4-BE49-F238E27FC236}">
                <a16:creationId xmlns:a16="http://schemas.microsoft.com/office/drawing/2014/main" id="{39E9DCB3-FF1D-4614-9D16-BD43F280A28B}"/>
              </a:ext>
            </a:extLst>
          </p:cNvPr>
          <p:cNvSpPr/>
          <p:nvPr/>
        </p:nvSpPr>
        <p:spPr>
          <a:xfrm rot="18944242">
            <a:off x="5632342" y="766073"/>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 name="Grafik 1">
            <a:extLst>
              <a:ext uri="{FF2B5EF4-FFF2-40B4-BE49-F238E27FC236}">
                <a16:creationId xmlns:a16="http://schemas.microsoft.com/office/drawing/2014/main" id="{6F873FEC-5CA2-5E88-D820-3425C1E3C22F}"/>
              </a:ext>
            </a:extLst>
          </p:cNvPr>
          <p:cNvPicPr>
            <a:picLocks noChangeAspect="1"/>
          </p:cNvPicPr>
          <p:nvPr/>
        </p:nvPicPr>
        <p:blipFill>
          <a:blip r:embed="rId5"/>
          <a:stretch>
            <a:fillRect/>
          </a:stretch>
        </p:blipFill>
        <p:spPr>
          <a:xfrm>
            <a:off x="199050" y="5991576"/>
            <a:ext cx="5011346" cy="627942"/>
          </a:xfrm>
          <a:prstGeom prst="rect">
            <a:avLst/>
          </a:prstGeom>
        </p:spPr>
      </p:pic>
      <p:sp>
        <p:nvSpPr>
          <p:cNvPr id="4" name="Content Placeholder 7">
            <a:extLst>
              <a:ext uri="{FF2B5EF4-FFF2-40B4-BE49-F238E27FC236}">
                <a16:creationId xmlns:a16="http://schemas.microsoft.com/office/drawing/2014/main" id="{32EE20CC-C674-F0C2-7C5D-A24C10AED56C}"/>
              </a:ext>
            </a:extLst>
          </p:cNvPr>
          <p:cNvSpPr txBox="1">
            <a:spLocks/>
          </p:cNvSpPr>
          <p:nvPr/>
        </p:nvSpPr>
        <p:spPr>
          <a:xfrm>
            <a:off x="144016" y="361068"/>
            <a:ext cx="4320480" cy="565456"/>
          </a:xfrm>
          <a:prstGeom prst="rect">
            <a:avLst/>
          </a:prstGeom>
        </p:spPr>
        <p:txBody>
          <a:bodyPr vert="horz" wrap="square"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de-CH" sz="2000" cap="all" dirty="0">
                <a:solidFill>
                  <a:schemeClr val="accent1"/>
                </a:solidFill>
                <a:latin typeface="Univers" panose="020B0503020202020204" pitchFamily="34" charset="0"/>
              </a:rPr>
              <a:t>Politische Struktur</a:t>
            </a:r>
          </a:p>
        </p:txBody>
      </p:sp>
      <p:sp>
        <p:nvSpPr>
          <p:cNvPr id="11" name="Rechteck 10">
            <a:extLst>
              <a:ext uri="{FF2B5EF4-FFF2-40B4-BE49-F238E27FC236}">
                <a16:creationId xmlns:a16="http://schemas.microsoft.com/office/drawing/2014/main" id="{635DE3B3-6187-5E7E-2593-B09434AC3F34}"/>
              </a:ext>
            </a:extLst>
          </p:cNvPr>
          <p:cNvSpPr/>
          <p:nvPr/>
        </p:nvSpPr>
        <p:spPr>
          <a:xfrm>
            <a:off x="-144016" y="377032"/>
            <a:ext cx="288032" cy="504056"/>
          </a:xfrm>
          <a:prstGeom prst="rect">
            <a:avLst/>
          </a:prstGeom>
          <a:solidFill>
            <a:srgbClr val="FFC524"/>
          </a:solidFill>
          <a:ln>
            <a:solidFill>
              <a:srgbClr val="FFC52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44604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3DA0EF2-C4F3-6247-8669-162D91FA0E92}"/>
              </a:ext>
            </a:extLst>
          </p:cNvPr>
          <p:cNvSpPr/>
          <p:nvPr/>
        </p:nvSpPr>
        <p:spPr>
          <a:xfrm>
            <a:off x="-144016" y="377032"/>
            <a:ext cx="288032" cy="504056"/>
          </a:xfrm>
          <a:prstGeom prst="rect">
            <a:avLst/>
          </a:prstGeom>
          <a:solidFill>
            <a:srgbClr val="FFC524"/>
          </a:solidFill>
          <a:ln>
            <a:solidFill>
              <a:srgbClr val="FFC52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7">
            <a:extLst>
              <a:ext uri="{FF2B5EF4-FFF2-40B4-BE49-F238E27FC236}">
                <a16:creationId xmlns:a16="http://schemas.microsoft.com/office/drawing/2014/main" id="{53FE0D43-854B-A347-A550-01BE8AC03C38}"/>
              </a:ext>
            </a:extLst>
          </p:cNvPr>
          <p:cNvSpPr txBox="1">
            <a:spLocks/>
          </p:cNvSpPr>
          <p:nvPr/>
        </p:nvSpPr>
        <p:spPr>
          <a:xfrm>
            <a:off x="144016" y="361068"/>
            <a:ext cx="4320480" cy="565456"/>
          </a:xfrm>
          <a:prstGeom prst="rect">
            <a:avLst/>
          </a:prstGeom>
        </p:spPr>
        <p:txBody>
          <a:bodyPr vert="horz" wrap="square"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de-CH" sz="2000" cap="all" dirty="0">
                <a:solidFill>
                  <a:schemeClr val="accent1"/>
                </a:solidFill>
                <a:latin typeface="Univers" panose="020B0503020202020204" pitchFamily="34" charset="0"/>
              </a:rPr>
              <a:t>Einbettung</a:t>
            </a:r>
          </a:p>
        </p:txBody>
      </p:sp>
      <p:sp>
        <p:nvSpPr>
          <p:cNvPr id="16" name="Abgerundetes Rechteck 28">
            <a:extLst>
              <a:ext uri="{FF2B5EF4-FFF2-40B4-BE49-F238E27FC236}">
                <a16:creationId xmlns:a16="http://schemas.microsoft.com/office/drawing/2014/main" id="{944949C7-D441-4883-A17C-5C28FFFC8977}"/>
              </a:ext>
            </a:extLst>
          </p:cNvPr>
          <p:cNvSpPr/>
          <p:nvPr/>
        </p:nvSpPr>
        <p:spPr>
          <a:xfrm rot="18944242">
            <a:off x="672544" y="1073218"/>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Abgerundetes Rechteck 28">
            <a:extLst>
              <a:ext uri="{FF2B5EF4-FFF2-40B4-BE49-F238E27FC236}">
                <a16:creationId xmlns:a16="http://schemas.microsoft.com/office/drawing/2014/main" id="{FE7CF0BB-45FE-4ABB-A411-D355BE67C8DE}"/>
              </a:ext>
            </a:extLst>
          </p:cNvPr>
          <p:cNvSpPr/>
          <p:nvPr/>
        </p:nvSpPr>
        <p:spPr>
          <a:xfrm rot="18944242">
            <a:off x="731948" y="2016276"/>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Textplatzhalter 1">
            <a:extLst>
              <a:ext uri="{FF2B5EF4-FFF2-40B4-BE49-F238E27FC236}">
                <a16:creationId xmlns:a16="http://schemas.microsoft.com/office/drawing/2014/main" id="{54A30885-5969-4580-B01F-BC9EC2E75CAF}"/>
              </a:ext>
            </a:extLst>
          </p:cNvPr>
          <p:cNvSpPr txBox="1">
            <a:spLocks/>
          </p:cNvSpPr>
          <p:nvPr/>
        </p:nvSpPr>
        <p:spPr>
          <a:xfrm>
            <a:off x="1097403" y="996355"/>
            <a:ext cx="4998597" cy="1876801"/>
          </a:xfrm>
          <a:prstGeom prst="rect">
            <a:avLst/>
          </a:prstGeom>
        </p:spPr>
        <p:txBody>
          <a:bodyPr>
            <a:normAutofit fontScale="77500" lnSpcReduction="20000"/>
          </a:bodyPr>
          <a:lstStyle>
            <a:lvl1pPr marL="251982" indent="-251982" algn="l" defTabSz="609726" rtl="0" eaLnBrk="1" latinLnBrk="0" hangingPunct="1">
              <a:spcBef>
                <a:spcPts val="1800"/>
              </a:spcBef>
              <a:buClr>
                <a:schemeClr val="tx2"/>
              </a:buClr>
              <a:buFont typeface="Arial" panose="020B0604020202020204" pitchFamily="34" charset="0"/>
              <a:buChar char="•"/>
              <a:defRPr sz="2000" kern="1200">
                <a:solidFill>
                  <a:schemeClr val="tx1"/>
                </a:solidFill>
                <a:latin typeface="+mn-lt"/>
                <a:ea typeface="+mn-ea"/>
                <a:cs typeface="+mn-cs"/>
              </a:defRPr>
            </a:lvl1pPr>
            <a:lvl2pPr marL="503967" indent="-251982" algn="l" defTabSz="609726" rtl="0" eaLnBrk="1" latinLnBrk="0" hangingPunct="1">
              <a:spcBef>
                <a:spcPts val="1201"/>
              </a:spcBef>
              <a:buClr>
                <a:schemeClr val="tx1"/>
              </a:buClr>
              <a:buSzPct val="80000"/>
              <a:buFont typeface="Arial" panose="020B0604020202020204" pitchFamily="34" charset="0"/>
              <a:buChar char="•"/>
              <a:defRPr sz="1800" kern="1200">
                <a:solidFill>
                  <a:schemeClr val="tx1"/>
                </a:solidFill>
                <a:latin typeface="+mn-lt"/>
                <a:ea typeface="+mn-ea"/>
                <a:cs typeface="+mn-cs"/>
              </a:defRPr>
            </a:lvl2pPr>
            <a:lvl3pPr marL="755950" indent="-251982" algn="l" defTabSz="609726" rtl="0" eaLnBrk="1" latinLnBrk="0" hangingPunct="1">
              <a:spcBef>
                <a:spcPts val="1001"/>
              </a:spcBef>
              <a:buSzPct val="90000"/>
              <a:buFont typeface="Symbol" panose="05050102010706020507" pitchFamily="18" charset="2"/>
              <a:buChar char="-"/>
              <a:defRPr sz="1599" kern="1200">
                <a:solidFill>
                  <a:schemeClr val="tx1"/>
                </a:solidFill>
                <a:latin typeface="+mn-lt"/>
                <a:ea typeface="+mn-ea"/>
                <a:cs typeface="+mn-cs"/>
              </a:defRPr>
            </a:lvl3pPr>
            <a:lvl4pPr marL="1007932" indent="-251982" algn="l" defTabSz="609726" rtl="0" eaLnBrk="1" latinLnBrk="0" hangingPunct="1">
              <a:spcBef>
                <a:spcPts val="600"/>
              </a:spcBef>
              <a:buFont typeface="Symbol" panose="05050102010706020507" pitchFamily="18" charset="2"/>
              <a:buChar char="-"/>
              <a:defRPr sz="1599" kern="1200">
                <a:solidFill>
                  <a:schemeClr val="tx1"/>
                </a:solidFill>
                <a:latin typeface="+mn-lt"/>
                <a:ea typeface="+mn-ea"/>
                <a:cs typeface="+mn-cs"/>
              </a:defRPr>
            </a:lvl4pPr>
            <a:lvl5pPr marL="1259916" marR="0" indent="-251982" algn="l" defTabSz="609726" rtl="0" eaLnBrk="1" fontAlgn="auto" latinLnBrk="0" hangingPunct="1">
              <a:lnSpc>
                <a:spcPct val="120000"/>
              </a:lnSpc>
              <a:spcBef>
                <a:spcPts val="600"/>
              </a:spcBef>
              <a:spcAft>
                <a:spcPts val="0"/>
              </a:spcAft>
              <a:buClrTx/>
              <a:buSzTx/>
              <a:buFont typeface="Symbol" panose="05050102010706020507" pitchFamily="18" charset="2"/>
              <a:buChar char="-"/>
              <a:tabLst/>
              <a:defRPr sz="1599" kern="1200">
                <a:solidFill>
                  <a:schemeClr val="tx1"/>
                </a:solidFill>
                <a:latin typeface="+mn-lt"/>
                <a:ea typeface="+mn-ea"/>
                <a:cs typeface="+mn-cs"/>
              </a:defRPr>
            </a:lvl5pPr>
            <a:lvl6pPr marL="1511898" indent="-251982" algn="l" defTabSz="611148" rtl="0" eaLnBrk="1" latinLnBrk="0" hangingPunct="1">
              <a:lnSpc>
                <a:spcPct val="120000"/>
              </a:lnSpc>
              <a:spcBef>
                <a:spcPts val="600"/>
              </a:spcBef>
              <a:buFont typeface="Symbol" panose="05050102010706020507" pitchFamily="18" charset="2"/>
              <a:buChar char="-"/>
              <a:defRPr sz="1599" kern="1200" baseline="0">
                <a:solidFill>
                  <a:schemeClr val="tx1"/>
                </a:solidFill>
                <a:latin typeface="+mn-lt"/>
                <a:ea typeface="+mn-ea"/>
                <a:cs typeface="+mn-cs"/>
              </a:defRPr>
            </a:lvl6pPr>
            <a:lvl7pPr marL="1763880" indent="-251982" algn="l" defTabSz="609726" rtl="0" eaLnBrk="1" latinLnBrk="0" hangingPunct="1">
              <a:lnSpc>
                <a:spcPct val="120000"/>
              </a:lnSpc>
              <a:spcBef>
                <a:spcPts val="600"/>
              </a:spcBef>
              <a:buFont typeface="Symbol" panose="05050102010706020507" pitchFamily="18" charset="2"/>
              <a:buChar char="-"/>
              <a:defRPr sz="1599" kern="1200">
                <a:solidFill>
                  <a:schemeClr val="tx1"/>
                </a:solidFill>
                <a:latin typeface="+mn-lt"/>
                <a:ea typeface="+mn-ea"/>
                <a:cs typeface="+mn-cs"/>
              </a:defRPr>
            </a:lvl7pPr>
            <a:lvl8pPr marL="4572949" indent="-304864" algn="l" defTabSz="609726" rtl="0" eaLnBrk="1" latinLnBrk="0" hangingPunct="1">
              <a:spcBef>
                <a:spcPct val="20000"/>
              </a:spcBef>
              <a:buFont typeface="Arial"/>
              <a:buChar char="•"/>
              <a:defRPr sz="2700" kern="1200">
                <a:solidFill>
                  <a:schemeClr val="tx1"/>
                </a:solidFill>
                <a:latin typeface="+mn-lt"/>
                <a:ea typeface="+mn-ea"/>
                <a:cs typeface="+mn-cs"/>
              </a:defRPr>
            </a:lvl8pPr>
            <a:lvl9pPr marL="5182677" indent="-304864" algn="l" defTabSz="609726" rtl="0" eaLnBrk="1" latinLnBrk="0" hangingPunct="1">
              <a:spcBef>
                <a:spcPct val="20000"/>
              </a:spcBef>
              <a:buFont typeface="Arial"/>
              <a:buChar char="•"/>
              <a:defRPr sz="2700" kern="1200">
                <a:solidFill>
                  <a:schemeClr val="tx1"/>
                </a:solidFill>
                <a:latin typeface="+mn-lt"/>
                <a:ea typeface="+mn-ea"/>
                <a:cs typeface="+mn-cs"/>
              </a:defRPr>
            </a:lvl9pPr>
          </a:lstStyle>
          <a:p>
            <a:pPr marL="0" indent="0">
              <a:buNone/>
            </a:pPr>
            <a:r>
              <a:rPr lang="de-CH" sz="2600" dirty="0">
                <a:latin typeface="Univers Light" panose="020B0403020202020204" pitchFamily="34" charset="0"/>
              </a:rPr>
              <a:t>Gesamtnetzwerkstruktur</a:t>
            </a:r>
          </a:p>
          <a:p>
            <a:pPr marL="0" indent="0">
              <a:buNone/>
            </a:pPr>
            <a:r>
              <a:rPr lang="de-CH" sz="2600" dirty="0">
                <a:latin typeface="Univers Light" panose="020B0403020202020204" pitchFamily="34" charset="0"/>
              </a:rPr>
              <a:t>Nationaler Verband: palliative ch</a:t>
            </a:r>
          </a:p>
          <a:p>
            <a:pPr marL="0" indent="0">
              <a:buNone/>
            </a:pPr>
            <a:r>
              <a:rPr lang="de-CH" sz="2600" dirty="0">
                <a:latin typeface="Univers Light" panose="020B0403020202020204" pitchFamily="34" charset="0"/>
              </a:rPr>
              <a:t>14 regionale Sektionen in der CH</a:t>
            </a:r>
          </a:p>
          <a:p>
            <a:pPr marL="0" indent="0">
              <a:buNone/>
            </a:pPr>
            <a:r>
              <a:rPr lang="de-CH" sz="2600" dirty="0">
                <a:latin typeface="Univers Light" panose="020B0403020202020204" pitchFamily="34" charset="0"/>
              </a:rPr>
              <a:t>25 Palliative Care Foren in der Ostschweiz</a:t>
            </a:r>
            <a:endParaRPr lang="de-CH" sz="2600" dirty="0"/>
          </a:p>
          <a:p>
            <a:endParaRPr lang="de-CH" dirty="0"/>
          </a:p>
          <a:p>
            <a:endParaRPr lang="de-CH" dirty="0"/>
          </a:p>
          <a:p>
            <a:endParaRPr lang="de-CH" dirty="0"/>
          </a:p>
          <a:p>
            <a:endParaRPr lang="de-CH" dirty="0"/>
          </a:p>
          <a:p>
            <a:endParaRPr lang="de-CH" dirty="0"/>
          </a:p>
          <a:p>
            <a:endParaRPr lang="de-CH" dirty="0"/>
          </a:p>
          <a:p>
            <a:pPr marL="0" indent="0">
              <a:buNone/>
            </a:pPr>
            <a:endParaRPr lang="de-CH" dirty="0"/>
          </a:p>
        </p:txBody>
      </p:sp>
      <p:sp>
        <p:nvSpPr>
          <p:cNvPr id="10" name="Abgerundetes Rechteck 28">
            <a:extLst>
              <a:ext uri="{FF2B5EF4-FFF2-40B4-BE49-F238E27FC236}">
                <a16:creationId xmlns:a16="http://schemas.microsoft.com/office/drawing/2014/main" id="{9B21B141-07AF-462D-B8FF-F10D4CF80B98}"/>
              </a:ext>
            </a:extLst>
          </p:cNvPr>
          <p:cNvSpPr/>
          <p:nvPr/>
        </p:nvSpPr>
        <p:spPr>
          <a:xfrm rot="18944242">
            <a:off x="731949" y="2505086"/>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a:extLst>
              <a:ext uri="{FF2B5EF4-FFF2-40B4-BE49-F238E27FC236}">
                <a16:creationId xmlns:a16="http://schemas.microsoft.com/office/drawing/2014/main" id="{453ECBF7-AA94-403D-8B30-D4C4DA7AFA7B}"/>
              </a:ext>
            </a:extLst>
          </p:cNvPr>
          <p:cNvPicPr>
            <a:picLocks noChangeAspect="1"/>
          </p:cNvPicPr>
          <p:nvPr/>
        </p:nvPicPr>
        <p:blipFill rotWithShape="1">
          <a:blip r:embed="rId3"/>
          <a:srcRect b="21137"/>
          <a:stretch/>
        </p:blipFill>
        <p:spPr>
          <a:xfrm>
            <a:off x="6665053" y="188172"/>
            <a:ext cx="5388232" cy="3399443"/>
          </a:xfrm>
          <a:prstGeom prst="rect">
            <a:avLst/>
          </a:prstGeom>
        </p:spPr>
      </p:pic>
      <p:pic>
        <p:nvPicPr>
          <p:cNvPr id="12" name="Inhaltsplatzhalter 7" descr="Ein Bild, das Text, Elektronik enthält.&#10;&#10;Automatisch generierte Beschreibung">
            <a:extLst>
              <a:ext uri="{FF2B5EF4-FFF2-40B4-BE49-F238E27FC236}">
                <a16:creationId xmlns:a16="http://schemas.microsoft.com/office/drawing/2014/main" id="{F234B9F0-F582-4B7C-87FE-2B835CDDD948}"/>
              </a:ext>
            </a:extLst>
          </p:cNvPr>
          <p:cNvPicPr>
            <a:picLocks noChangeAspect="1"/>
          </p:cNvPicPr>
          <p:nvPr/>
        </p:nvPicPr>
        <p:blipFill>
          <a:blip r:embed="rId4"/>
          <a:stretch>
            <a:fillRect/>
          </a:stretch>
        </p:blipFill>
        <p:spPr>
          <a:xfrm>
            <a:off x="1097403" y="2933802"/>
            <a:ext cx="3617864" cy="3144095"/>
          </a:xfrm>
          <a:prstGeom prst="rect">
            <a:avLst/>
          </a:prstGeom>
        </p:spPr>
      </p:pic>
      <p:pic>
        <p:nvPicPr>
          <p:cNvPr id="4" name="Grafik 3">
            <a:extLst>
              <a:ext uri="{FF2B5EF4-FFF2-40B4-BE49-F238E27FC236}">
                <a16:creationId xmlns:a16="http://schemas.microsoft.com/office/drawing/2014/main" id="{769AAE0E-FBC4-4154-2034-2E16FF7D07F3}"/>
              </a:ext>
            </a:extLst>
          </p:cNvPr>
          <p:cNvPicPr>
            <a:picLocks noChangeAspect="1"/>
          </p:cNvPicPr>
          <p:nvPr/>
        </p:nvPicPr>
        <p:blipFill>
          <a:blip r:embed="rId5"/>
          <a:stretch>
            <a:fillRect/>
          </a:stretch>
        </p:blipFill>
        <p:spPr>
          <a:xfrm>
            <a:off x="9312414" y="3833057"/>
            <a:ext cx="2542252" cy="816935"/>
          </a:xfrm>
          <a:prstGeom prst="rect">
            <a:avLst/>
          </a:prstGeom>
        </p:spPr>
      </p:pic>
      <p:sp>
        <p:nvSpPr>
          <p:cNvPr id="5" name="Rechteck 4">
            <a:extLst>
              <a:ext uri="{FF2B5EF4-FFF2-40B4-BE49-F238E27FC236}">
                <a16:creationId xmlns:a16="http://schemas.microsoft.com/office/drawing/2014/main" id="{2F286CE4-36B1-1039-144C-BC40D3DDB13E}"/>
              </a:ext>
            </a:extLst>
          </p:cNvPr>
          <p:cNvSpPr/>
          <p:nvPr/>
        </p:nvSpPr>
        <p:spPr>
          <a:xfrm>
            <a:off x="11041929" y="4404550"/>
            <a:ext cx="914400" cy="490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7" name="Grafik 6">
            <a:extLst>
              <a:ext uri="{FF2B5EF4-FFF2-40B4-BE49-F238E27FC236}">
                <a16:creationId xmlns:a16="http://schemas.microsoft.com/office/drawing/2014/main" id="{EB46C955-A672-A22B-603A-C492BA644395}"/>
              </a:ext>
            </a:extLst>
          </p:cNvPr>
          <p:cNvPicPr>
            <a:picLocks noChangeAspect="1"/>
          </p:cNvPicPr>
          <p:nvPr/>
        </p:nvPicPr>
        <p:blipFill>
          <a:blip r:embed="rId6"/>
          <a:stretch>
            <a:fillRect/>
          </a:stretch>
        </p:blipFill>
        <p:spPr>
          <a:xfrm>
            <a:off x="198720" y="6210463"/>
            <a:ext cx="4043342" cy="506647"/>
          </a:xfrm>
          <a:prstGeom prst="rect">
            <a:avLst/>
          </a:prstGeom>
        </p:spPr>
      </p:pic>
      <p:sp>
        <p:nvSpPr>
          <p:cNvPr id="14" name="Abgerundetes Rechteck 28">
            <a:extLst>
              <a:ext uri="{FF2B5EF4-FFF2-40B4-BE49-F238E27FC236}">
                <a16:creationId xmlns:a16="http://schemas.microsoft.com/office/drawing/2014/main" id="{77B1A7EA-140B-6479-8BFA-40CC7CDBAF59}"/>
              </a:ext>
            </a:extLst>
          </p:cNvPr>
          <p:cNvSpPr/>
          <p:nvPr/>
        </p:nvSpPr>
        <p:spPr>
          <a:xfrm rot="18944242">
            <a:off x="684423" y="1526889"/>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a:extLst>
              <a:ext uri="{FF2B5EF4-FFF2-40B4-BE49-F238E27FC236}">
                <a16:creationId xmlns:a16="http://schemas.microsoft.com/office/drawing/2014/main" id="{BC866979-17A7-7D72-FBB7-507965EC0B8C}"/>
              </a:ext>
            </a:extLst>
          </p:cNvPr>
          <p:cNvSpPr txBox="1"/>
          <p:nvPr/>
        </p:nvSpPr>
        <p:spPr>
          <a:xfrm>
            <a:off x="5686606" y="5622339"/>
            <a:ext cx="6335324" cy="369332"/>
          </a:xfrm>
          <a:prstGeom prst="rect">
            <a:avLst/>
          </a:prstGeom>
          <a:noFill/>
        </p:spPr>
        <p:txBody>
          <a:bodyPr wrap="none" rtlCol="0">
            <a:spAutoFit/>
          </a:bodyPr>
          <a:lstStyle/>
          <a:p>
            <a:r>
              <a:rPr lang="de-CH" dirty="0"/>
              <a:t>Gemeinsame Grundlagen, Werte, Haltung, Ausrichtung, Aufgaben</a:t>
            </a:r>
          </a:p>
        </p:txBody>
      </p:sp>
    </p:spTree>
    <p:extLst>
      <p:ext uri="{BB962C8B-B14F-4D97-AF65-F5344CB8AC3E}">
        <p14:creationId xmlns:p14="http://schemas.microsoft.com/office/powerpoint/2010/main" val="4071064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3DA0EF2-C4F3-6247-8669-162D91FA0E92}"/>
              </a:ext>
            </a:extLst>
          </p:cNvPr>
          <p:cNvSpPr/>
          <p:nvPr/>
        </p:nvSpPr>
        <p:spPr>
          <a:xfrm>
            <a:off x="-144016" y="377032"/>
            <a:ext cx="288032" cy="504056"/>
          </a:xfrm>
          <a:prstGeom prst="rect">
            <a:avLst/>
          </a:prstGeom>
          <a:solidFill>
            <a:srgbClr val="FFC524"/>
          </a:solidFill>
          <a:ln>
            <a:solidFill>
              <a:srgbClr val="FFC52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7">
            <a:extLst>
              <a:ext uri="{FF2B5EF4-FFF2-40B4-BE49-F238E27FC236}">
                <a16:creationId xmlns:a16="http://schemas.microsoft.com/office/drawing/2014/main" id="{53FE0D43-854B-A347-A550-01BE8AC03C38}"/>
              </a:ext>
            </a:extLst>
          </p:cNvPr>
          <p:cNvSpPr txBox="1">
            <a:spLocks/>
          </p:cNvSpPr>
          <p:nvPr/>
        </p:nvSpPr>
        <p:spPr>
          <a:xfrm>
            <a:off x="144016" y="313354"/>
            <a:ext cx="4320480" cy="565456"/>
          </a:xfrm>
          <a:prstGeom prst="rect">
            <a:avLst/>
          </a:prstGeom>
        </p:spPr>
        <p:txBody>
          <a:bodyPr vert="horz" wrap="square"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de-CH" sz="2000" cap="all" dirty="0">
                <a:solidFill>
                  <a:schemeClr val="accent1"/>
                </a:solidFill>
                <a:latin typeface="Univers" panose="020B0503020202020204" pitchFamily="34" charset="0"/>
              </a:rPr>
              <a:t>Palliative ostschweiz</a:t>
            </a:r>
          </a:p>
        </p:txBody>
      </p:sp>
      <p:sp>
        <p:nvSpPr>
          <p:cNvPr id="9" name="Textplatzhalter 1">
            <a:extLst>
              <a:ext uri="{FF2B5EF4-FFF2-40B4-BE49-F238E27FC236}">
                <a16:creationId xmlns:a16="http://schemas.microsoft.com/office/drawing/2014/main" id="{54A30885-5969-4580-B01F-BC9EC2E75CAF}"/>
              </a:ext>
            </a:extLst>
          </p:cNvPr>
          <p:cNvSpPr txBox="1">
            <a:spLocks/>
          </p:cNvSpPr>
          <p:nvPr/>
        </p:nvSpPr>
        <p:spPr>
          <a:xfrm>
            <a:off x="944290" y="881088"/>
            <a:ext cx="4476122" cy="6006488"/>
          </a:xfrm>
          <a:prstGeom prst="rect">
            <a:avLst/>
          </a:prstGeom>
        </p:spPr>
        <p:txBody>
          <a:bodyPr>
            <a:normAutofit fontScale="25000" lnSpcReduction="20000"/>
          </a:bodyPr>
          <a:lstStyle>
            <a:lvl1pPr marL="251982" indent="-251982" algn="l" defTabSz="609726" rtl="0" eaLnBrk="1" latinLnBrk="0" hangingPunct="1">
              <a:spcBef>
                <a:spcPts val="1800"/>
              </a:spcBef>
              <a:buClr>
                <a:schemeClr val="tx2"/>
              </a:buClr>
              <a:buFont typeface="Arial" panose="020B0604020202020204" pitchFamily="34" charset="0"/>
              <a:buChar char="•"/>
              <a:defRPr sz="2000" kern="1200">
                <a:solidFill>
                  <a:schemeClr val="tx1"/>
                </a:solidFill>
                <a:latin typeface="+mn-lt"/>
                <a:ea typeface="+mn-ea"/>
                <a:cs typeface="+mn-cs"/>
              </a:defRPr>
            </a:lvl1pPr>
            <a:lvl2pPr marL="503967" indent="-251982" algn="l" defTabSz="609726" rtl="0" eaLnBrk="1" latinLnBrk="0" hangingPunct="1">
              <a:spcBef>
                <a:spcPts val="1201"/>
              </a:spcBef>
              <a:buClr>
                <a:schemeClr val="tx1"/>
              </a:buClr>
              <a:buSzPct val="80000"/>
              <a:buFont typeface="Arial" panose="020B0604020202020204" pitchFamily="34" charset="0"/>
              <a:buChar char="•"/>
              <a:defRPr sz="1800" kern="1200">
                <a:solidFill>
                  <a:schemeClr val="tx1"/>
                </a:solidFill>
                <a:latin typeface="+mn-lt"/>
                <a:ea typeface="+mn-ea"/>
                <a:cs typeface="+mn-cs"/>
              </a:defRPr>
            </a:lvl2pPr>
            <a:lvl3pPr marL="755950" indent="-251982" algn="l" defTabSz="609726" rtl="0" eaLnBrk="1" latinLnBrk="0" hangingPunct="1">
              <a:spcBef>
                <a:spcPts val="1001"/>
              </a:spcBef>
              <a:buSzPct val="90000"/>
              <a:buFont typeface="Symbol" panose="05050102010706020507" pitchFamily="18" charset="2"/>
              <a:buChar char="-"/>
              <a:defRPr sz="1599" kern="1200">
                <a:solidFill>
                  <a:schemeClr val="tx1"/>
                </a:solidFill>
                <a:latin typeface="+mn-lt"/>
                <a:ea typeface="+mn-ea"/>
                <a:cs typeface="+mn-cs"/>
              </a:defRPr>
            </a:lvl3pPr>
            <a:lvl4pPr marL="1007932" indent="-251982" algn="l" defTabSz="609726" rtl="0" eaLnBrk="1" latinLnBrk="0" hangingPunct="1">
              <a:spcBef>
                <a:spcPts val="600"/>
              </a:spcBef>
              <a:buFont typeface="Symbol" panose="05050102010706020507" pitchFamily="18" charset="2"/>
              <a:buChar char="-"/>
              <a:defRPr sz="1599" kern="1200">
                <a:solidFill>
                  <a:schemeClr val="tx1"/>
                </a:solidFill>
                <a:latin typeface="+mn-lt"/>
                <a:ea typeface="+mn-ea"/>
                <a:cs typeface="+mn-cs"/>
              </a:defRPr>
            </a:lvl4pPr>
            <a:lvl5pPr marL="1259916" marR="0" indent="-251982" algn="l" defTabSz="609726" rtl="0" eaLnBrk="1" fontAlgn="auto" latinLnBrk="0" hangingPunct="1">
              <a:lnSpc>
                <a:spcPct val="120000"/>
              </a:lnSpc>
              <a:spcBef>
                <a:spcPts val="600"/>
              </a:spcBef>
              <a:spcAft>
                <a:spcPts val="0"/>
              </a:spcAft>
              <a:buClrTx/>
              <a:buSzTx/>
              <a:buFont typeface="Symbol" panose="05050102010706020507" pitchFamily="18" charset="2"/>
              <a:buChar char="-"/>
              <a:tabLst/>
              <a:defRPr sz="1599" kern="1200">
                <a:solidFill>
                  <a:schemeClr val="tx1"/>
                </a:solidFill>
                <a:latin typeface="+mn-lt"/>
                <a:ea typeface="+mn-ea"/>
                <a:cs typeface="+mn-cs"/>
              </a:defRPr>
            </a:lvl5pPr>
            <a:lvl6pPr marL="1511898" indent="-251982" algn="l" defTabSz="611148" rtl="0" eaLnBrk="1" latinLnBrk="0" hangingPunct="1">
              <a:lnSpc>
                <a:spcPct val="120000"/>
              </a:lnSpc>
              <a:spcBef>
                <a:spcPts val="600"/>
              </a:spcBef>
              <a:buFont typeface="Symbol" panose="05050102010706020507" pitchFamily="18" charset="2"/>
              <a:buChar char="-"/>
              <a:defRPr sz="1599" kern="1200" baseline="0">
                <a:solidFill>
                  <a:schemeClr val="tx1"/>
                </a:solidFill>
                <a:latin typeface="+mn-lt"/>
                <a:ea typeface="+mn-ea"/>
                <a:cs typeface="+mn-cs"/>
              </a:defRPr>
            </a:lvl6pPr>
            <a:lvl7pPr marL="1763880" indent="-251982" algn="l" defTabSz="609726" rtl="0" eaLnBrk="1" latinLnBrk="0" hangingPunct="1">
              <a:lnSpc>
                <a:spcPct val="120000"/>
              </a:lnSpc>
              <a:spcBef>
                <a:spcPts val="600"/>
              </a:spcBef>
              <a:buFont typeface="Symbol" panose="05050102010706020507" pitchFamily="18" charset="2"/>
              <a:buChar char="-"/>
              <a:defRPr sz="1599" kern="1200">
                <a:solidFill>
                  <a:schemeClr val="tx1"/>
                </a:solidFill>
                <a:latin typeface="+mn-lt"/>
                <a:ea typeface="+mn-ea"/>
                <a:cs typeface="+mn-cs"/>
              </a:defRPr>
            </a:lvl7pPr>
            <a:lvl8pPr marL="4572949" indent="-304864" algn="l" defTabSz="609726" rtl="0" eaLnBrk="1" latinLnBrk="0" hangingPunct="1">
              <a:spcBef>
                <a:spcPct val="20000"/>
              </a:spcBef>
              <a:buFont typeface="Arial"/>
              <a:buChar char="•"/>
              <a:defRPr sz="2700" kern="1200">
                <a:solidFill>
                  <a:schemeClr val="tx1"/>
                </a:solidFill>
                <a:latin typeface="+mn-lt"/>
                <a:ea typeface="+mn-ea"/>
                <a:cs typeface="+mn-cs"/>
              </a:defRPr>
            </a:lvl8pPr>
            <a:lvl9pPr marL="5182677" indent="-304864" algn="l" defTabSz="609726" rtl="0" eaLnBrk="1" latinLnBrk="0" hangingPunct="1">
              <a:spcBef>
                <a:spcPct val="20000"/>
              </a:spcBef>
              <a:buFont typeface="Arial"/>
              <a:buChar char="•"/>
              <a:defRPr sz="2700" kern="1200">
                <a:solidFill>
                  <a:schemeClr val="tx1"/>
                </a:solidFill>
                <a:latin typeface="+mn-lt"/>
                <a:ea typeface="+mn-ea"/>
                <a:cs typeface="+mn-cs"/>
              </a:defRPr>
            </a:lvl9pPr>
          </a:lstStyle>
          <a:p>
            <a:pPr marL="0" lvl="0" indent="0">
              <a:lnSpc>
                <a:spcPct val="107000"/>
              </a:lnSpc>
              <a:buNone/>
            </a:pPr>
            <a:r>
              <a:rPr lang="de-DE" sz="6400" dirty="0">
                <a:effectLst/>
                <a:latin typeface="Univers Light" panose="020B0403020202020204" pitchFamily="34" charset="0"/>
                <a:ea typeface="Calibri" panose="020F0502020204030204" pitchFamily="34" charset="0"/>
                <a:cs typeface="Times New Roman" panose="02020603050405020304" pitchFamily="18" charset="0"/>
              </a:rPr>
              <a:t>Forum Am Alten Rhein (2013)</a:t>
            </a:r>
            <a:endParaRPr lang="de-CH" sz="6400" dirty="0">
              <a:effectLst/>
              <a:latin typeface="Univers Light" panose="020B0403020202020204" pitchFamily="34" charset="0"/>
              <a:ea typeface="Calibri" panose="020F0502020204030204" pitchFamily="34" charset="0"/>
              <a:cs typeface="Times New Roman" panose="02020603050405020304" pitchFamily="18" charset="0"/>
            </a:endParaRPr>
          </a:p>
          <a:p>
            <a:pPr marL="0" lvl="0" indent="0">
              <a:lnSpc>
                <a:spcPct val="107000"/>
              </a:lnSpc>
              <a:buNone/>
            </a:pPr>
            <a:r>
              <a:rPr lang="de-DE" sz="6400" dirty="0">
                <a:effectLst/>
                <a:latin typeface="Univers Light" panose="020B0403020202020204" pitchFamily="34" charset="0"/>
                <a:ea typeface="Calibri" panose="020F0502020204030204" pitchFamily="34" charset="0"/>
                <a:cs typeface="Times New Roman" panose="02020603050405020304" pitchFamily="18" charset="0"/>
              </a:rPr>
              <a:t>Forum Appenzell Innerrhoden (2010)</a:t>
            </a:r>
            <a:endParaRPr lang="de-CH" sz="6400" dirty="0">
              <a:effectLst/>
              <a:latin typeface="Univers Light" panose="020B0403020202020204" pitchFamily="34" charset="0"/>
              <a:ea typeface="Calibri" panose="020F0502020204030204" pitchFamily="34" charset="0"/>
              <a:cs typeface="Times New Roman" panose="02020603050405020304" pitchFamily="18" charset="0"/>
            </a:endParaRPr>
          </a:p>
          <a:p>
            <a:pPr marL="0" lvl="0" indent="0">
              <a:lnSpc>
                <a:spcPct val="107000"/>
              </a:lnSpc>
              <a:buNone/>
            </a:pPr>
            <a:r>
              <a:rPr lang="de-DE" sz="6400" dirty="0">
                <a:effectLst/>
                <a:latin typeface="Univers Light" panose="020B0403020202020204" pitchFamily="34" charset="0"/>
                <a:ea typeface="Calibri" panose="020F0502020204030204" pitchFamily="34" charset="0"/>
                <a:cs typeface="Times New Roman" panose="02020603050405020304" pitchFamily="18" charset="0"/>
              </a:rPr>
              <a:t>Forum Appenzell Vorderland (2009)</a:t>
            </a:r>
            <a:endParaRPr lang="de-CH" sz="6400" dirty="0">
              <a:effectLst/>
              <a:latin typeface="Univers Light" panose="020B0403020202020204" pitchFamily="34" charset="0"/>
              <a:ea typeface="Calibri" panose="020F0502020204030204" pitchFamily="34" charset="0"/>
              <a:cs typeface="Times New Roman" panose="02020603050405020304" pitchFamily="18" charset="0"/>
            </a:endParaRPr>
          </a:p>
          <a:p>
            <a:pPr marL="0" lvl="0" indent="0">
              <a:lnSpc>
                <a:spcPct val="107000"/>
              </a:lnSpc>
              <a:buNone/>
            </a:pPr>
            <a:r>
              <a:rPr lang="de-DE" sz="6400" dirty="0">
                <a:effectLst/>
                <a:latin typeface="Univers Light" panose="020B0403020202020204" pitchFamily="34" charset="0"/>
                <a:ea typeface="Calibri" panose="020F0502020204030204" pitchFamily="34" charset="0"/>
                <a:cs typeface="Times New Roman" panose="02020603050405020304" pitchFamily="18" charset="0"/>
              </a:rPr>
              <a:t>Forum Appenzell Hinterland plus (2019/21)</a:t>
            </a:r>
            <a:endParaRPr lang="de-CH" sz="6400" dirty="0">
              <a:effectLst/>
              <a:latin typeface="Univers Light" panose="020B0403020202020204" pitchFamily="34" charset="0"/>
              <a:ea typeface="Calibri" panose="020F0502020204030204" pitchFamily="34" charset="0"/>
              <a:cs typeface="Times New Roman" panose="02020603050405020304" pitchFamily="18" charset="0"/>
            </a:endParaRPr>
          </a:p>
          <a:p>
            <a:pPr marL="0" lvl="0" indent="0">
              <a:lnSpc>
                <a:spcPct val="107000"/>
              </a:lnSpc>
              <a:buNone/>
            </a:pPr>
            <a:r>
              <a:rPr lang="de-DE" sz="6400" dirty="0">
                <a:effectLst/>
                <a:latin typeface="Univers Light" panose="020B0403020202020204" pitchFamily="34" charset="0"/>
                <a:ea typeface="Calibri" panose="020F0502020204030204" pitchFamily="34" charset="0"/>
                <a:cs typeface="Times New Roman" panose="02020603050405020304" pitchFamily="18" charset="0"/>
              </a:rPr>
              <a:t>Forum Bodensee (2009/17)</a:t>
            </a:r>
            <a:endParaRPr lang="de-CH" sz="6400" dirty="0">
              <a:effectLst/>
              <a:latin typeface="Univers Light" panose="020B0403020202020204" pitchFamily="34" charset="0"/>
              <a:ea typeface="Calibri" panose="020F0502020204030204" pitchFamily="34" charset="0"/>
              <a:cs typeface="Times New Roman" panose="02020603050405020304" pitchFamily="18" charset="0"/>
            </a:endParaRPr>
          </a:p>
          <a:p>
            <a:pPr marL="0" lvl="0" indent="0">
              <a:lnSpc>
                <a:spcPct val="107000"/>
              </a:lnSpc>
              <a:buNone/>
            </a:pPr>
            <a:r>
              <a:rPr lang="de-CH" sz="6400" dirty="0">
                <a:effectLst/>
                <a:latin typeface="Univers Light" panose="020B0403020202020204" pitchFamily="34" charset="0"/>
                <a:ea typeface="Calibri" panose="020F0502020204030204" pitchFamily="34" charset="0"/>
                <a:cs typeface="Times New Roman" panose="02020603050405020304" pitchFamily="18" charset="0"/>
              </a:rPr>
              <a:t>Forum Buchs (2009)</a:t>
            </a:r>
          </a:p>
          <a:p>
            <a:pPr marL="0" lvl="0" indent="0">
              <a:lnSpc>
                <a:spcPct val="107000"/>
              </a:lnSpc>
              <a:buNone/>
            </a:pPr>
            <a:r>
              <a:rPr lang="de-DE" sz="6400" dirty="0">
                <a:effectLst/>
                <a:latin typeface="Univers Light" panose="020B0403020202020204" pitchFamily="34" charset="0"/>
                <a:ea typeface="Calibri" panose="020F0502020204030204" pitchFamily="34" charset="0"/>
                <a:cs typeface="Times New Roman" panose="02020603050405020304" pitchFamily="18" charset="0"/>
              </a:rPr>
              <a:t>Forum Flawil (2018)</a:t>
            </a:r>
            <a:endParaRPr lang="de-CH" sz="6400" dirty="0">
              <a:effectLst/>
              <a:latin typeface="Univers Light" panose="020B0403020202020204" pitchFamily="34" charset="0"/>
              <a:ea typeface="Calibri" panose="020F0502020204030204" pitchFamily="34" charset="0"/>
              <a:cs typeface="Times New Roman" panose="02020603050405020304" pitchFamily="18" charset="0"/>
            </a:endParaRPr>
          </a:p>
          <a:p>
            <a:pPr marL="0" lvl="0" indent="0">
              <a:lnSpc>
                <a:spcPct val="107000"/>
              </a:lnSpc>
              <a:buNone/>
            </a:pPr>
            <a:r>
              <a:rPr lang="de-DE" sz="6400" dirty="0">
                <a:effectLst/>
                <a:latin typeface="Univers Light" panose="020B0403020202020204" pitchFamily="34" charset="0"/>
                <a:ea typeface="Calibri" panose="020F0502020204030204" pitchFamily="34" charset="0"/>
                <a:cs typeface="Times New Roman" panose="02020603050405020304" pitchFamily="18" charset="0"/>
              </a:rPr>
              <a:t>Palliativnetzwerk Fürstentum Liechtenstein (2012)</a:t>
            </a:r>
            <a:endParaRPr lang="de-CH" sz="6400" dirty="0">
              <a:latin typeface="Univers Light" panose="020B0403020202020204" pitchFamily="34" charset="0"/>
              <a:cs typeface="Times New Roman" panose="02020603050405020304" pitchFamily="18" charset="0"/>
            </a:endParaRPr>
          </a:p>
          <a:p>
            <a:pPr marL="0" indent="0">
              <a:lnSpc>
                <a:spcPct val="107000"/>
              </a:lnSpc>
              <a:buNone/>
            </a:pPr>
            <a:r>
              <a:rPr lang="en-US" sz="6400" dirty="0">
                <a:latin typeface="Univers Light" panose="020B0403020202020204" pitchFamily="34" charset="0"/>
                <a:cs typeface="Times New Roman" panose="02020603050405020304" pitchFamily="18" charset="0"/>
              </a:rPr>
              <a:t>RajoVita</a:t>
            </a:r>
            <a:endParaRPr lang="de-CH" sz="6400" dirty="0">
              <a:latin typeface="Univers Light" panose="020B0403020202020204" pitchFamily="34" charset="0"/>
              <a:cs typeface="Times New Roman" panose="02020603050405020304" pitchFamily="18" charset="0"/>
            </a:endParaRPr>
          </a:p>
          <a:p>
            <a:pPr marL="0" lvl="0" indent="0">
              <a:lnSpc>
                <a:spcPct val="107000"/>
              </a:lnSpc>
              <a:buNone/>
            </a:pPr>
            <a:r>
              <a:rPr lang="de-DE" sz="6400" dirty="0">
                <a:effectLst/>
                <a:latin typeface="Univers Light" panose="020B0403020202020204" pitchFamily="34" charset="0"/>
                <a:ea typeface="Calibri" panose="020F0502020204030204" pitchFamily="34" charset="0"/>
                <a:cs typeface="Times New Roman" panose="02020603050405020304" pitchFamily="18" charset="0"/>
              </a:rPr>
              <a:t>Forum Kirchberg (2009)</a:t>
            </a:r>
            <a:endParaRPr lang="de-CH" sz="6400" dirty="0">
              <a:effectLst/>
              <a:latin typeface="Univers Light" panose="020B0403020202020204" pitchFamily="34" charset="0"/>
              <a:ea typeface="Calibri" panose="020F0502020204030204" pitchFamily="34" charset="0"/>
              <a:cs typeface="Times New Roman" panose="02020603050405020304" pitchFamily="18" charset="0"/>
            </a:endParaRPr>
          </a:p>
          <a:p>
            <a:pPr marL="0" indent="0">
              <a:lnSpc>
                <a:spcPct val="107000"/>
              </a:lnSpc>
              <a:buNone/>
            </a:pPr>
            <a:r>
              <a:rPr lang="de-DE" sz="6400" dirty="0">
                <a:effectLst/>
                <a:latin typeface="Univers Light" panose="020B0403020202020204" pitchFamily="34" charset="0"/>
                <a:ea typeface="Calibri" panose="020F0502020204030204" pitchFamily="34" charset="0"/>
                <a:cs typeface="Times New Roman" panose="02020603050405020304" pitchFamily="18" charset="0"/>
              </a:rPr>
              <a:t>Forum Region Uzwil (2018)</a:t>
            </a:r>
          </a:p>
          <a:p>
            <a:pPr marL="0" indent="0">
              <a:lnSpc>
                <a:spcPct val="107000"/>
              </a:lnSpc>
              <a:buNone/>
            </a:pPr>
            <a:r>
              <a:rPr lang="de-DE" sz="6400" dirty="0">
                <a:effectLst/>
                <a:latin typeface="Univers Light" panose="020B0403020202020204" pitchFamily="34" charset="0"/>
                <a:ea typeface="Calibri" panose="020F0502020204030204" pitchFamily="34" charset="0"/>
                <a:cs typeface="Times New Roman" panose="02020603050405020304" pitchFamily="18" charset="0"/>
              </a:rPr>
              <a:t>Forum Wil, z. Zt. Vakant</a:t>
            </a:r>
          </a:p>
          <a:p>
            <a:endParaRPr lang="de-CH" dirty="0"/>
          </a:p>
          <a:p>
            <a:endParaRPr lang="de-CH" dirty="0"/>
          </a:p>
          <a:p>
            <a:endParaRPr lang="de-CH" dirty="0"/>
          </a:p>
          <a:p>
            <a:endParaRPr lang="de-CH" dirty="0"/>
          </a:p>
          <a:p>
            <a:endParaRPr lang="de-CH" dirty="0"/>
          </a:p>
          <a:p>
            <a:endParaRPr lang="de-CH" dirty="0"/>
          </a:p>
          <a:p>
            <a:pPr marL="0" indent="0">
              <a:buNone/>
            </a:pPr>
            <a:endParaRPr lang="de-CH" dirty="0"/>
          </a:p>
        </p:txBody>
      </p:sp>
      <p:pic>
        <p:nvPicPr>
          <p:cNvPr id="12" name="Inhaltsplatzhalter 7" descr="Ein Bild, das Text, Elektronik enthält.&#10;&#10;Automatisch generierte Beschreibung">
            <a:extLst>
              <a:ext uri="{FF2B5EF4-FFF2-40B4-BE49-F238E27FC236}">
                <a16:creationId xmlns:a16="http://schemas.microsoft.com/office/drawing/2014/main" id="{F234B9F0-F582-4B7C-87FE-2B835CDDD948}"/>
              </a:ext>
            </a:extLst>
          </p:cNvPr>
          <p:cNvPicPr>
            <a:picLocks noChangeAspect="1"/>
          </p:cNvPicPr>
          <p:nvPr/>
        </p:nvPicPr>
        <p:blipFill>
          <a:blip r:embed="rId3"/>
          <a:stretch>
            <a:fillRect/>
          </a:stretch>
        </p:blipFill>
        <p:spPr>
          <a:xfrm>
            <a:off x="8455844" y="472294"/>
            <a:ext cx="3513724" cy="3053593"/>
          </a:xfrm>
          <a:prstGeom prst="rect">
            <a:avLst/>
          </a:prstGeom>
        </p:spPr>
      </p:pic>
      <p:sp>
        <p:nvSpPr>
          <p:cNvPr id="13" name="Textplatzhalter 1">
            <a:extLst>
              <a:ext uri="{FF2B5EF4-FFF2-40B4-BE49-F238E27FC236}">
                <a16:creationId xmlns:a16="http://schemas.microsoft.com/office/drawing/2014/main" id="{3FEB7649-1AB6-5A53-0C5A-347A1FABE2D3}"/>
              </a:ext>
            </a:extLst>
          </p:cNvPr>
          <p:cNvSpPr txBox="1">
            <a:spLocks/>
          </p:cNvSpPr>
          <p:nvPr/>
        </p:nvSpPr>
        <p:spPr>
          <a:xfrm>
            <a:off x="5498026" y="851512"/>
            <a:ext cx="5276395" cy="6006488"/>
          </a:xfrm>
          <a:prstGeom prst="rect">
            <a:avLst/>
          </a:prstGeom>
        </p:spPr>
        <p:txBody>
          <a:bodyPr>
            <a:normAutofit fontScale="25000" lnSpcReduction="20000"/>
          </a:bodyPr>
          <a:lstStyle>
            <a:lvl1pPr marL="251982" indent="-251982" algn="l" defTabSz="609726" rtl="0" eaLnBrk="1" latinLnBrk="0" hangingPunct="1">
              <a:spcBef>
                <a:spcPts val="1800"/>
              </a:spcBef>
              <a:buClr>
                <a:schemeClr val="tx2"/>
              </a:buClr>
              <a:buFont typeface="Arial" panose="020B0604020202020204" pitchFamily="34" charset="0"/>
              <a:buChar char="•"/>
              <a:defRPr sz="2000" kern="1200">
                <a:solidFill>
                  <a:schemeClr val="tx1"/>
                </a:solidFill>
                <a:latin typeface="+mn-lt"/>
                <a:ea typeface="+mn-ea"/>
                <a:cs typeface="+mn-cs"/>
              </a:defRPr>
            </a:lvl1pPr>
            <a:lvl2pPr marL="503967" indent="-251982" algn="l" defTabSz="609726" rtl="0" eaLnBrk="1" latinLnBrk="0" hangingPunct="1">
              <a:spcBef>
                <a:spcPts val="1201"/>
              </a:spcBef>
              <a:buClr>
                <a:schemeClr val="tx1"/>
              </a:buClr>
              <a:buSzPct val="80000"/>
              <a:buFont typeface="Arial" panose="020B0604020202020204" pitchFamily="34" charset="0"/>
              <a:buChar char="•"/>
              <a:defRPr sz="1800" kern="1200">
                <a:solidFill>
                  <a:schemeClr val="tx1"/>
                </a:solidFill>
                <a:latin typeface="+mn-lt"/>
                <a:ea typeface="+mn-ea"/>
                <a:cs typeface="+mn-cs"/>
              </a:defRPr>
            </a:lvl2pPr>
            <a:lvl3pPr marL="755950" indent="-251982" algn="l" defTabSz="609726" rtl="0" eaLnBrk="1" latinLnBrk="0" hangingPunct="1">
              <a:spcBef>
                <a:spcPts val="1001"/>
              </a:spcBef>
              <a:buSzPct val="90000"/>
              <a:buFont typeface="Symbol" panose="05050102010706020507" pitchFamily="18" charset="2"/>
              <a:buChar char="-"/>
              <a:defRPr sz="1599" kern="1200">
                <a:solidFill>
                  <a:schemeClr val="tx1"/>
                </a:solidFill>
                <a:latin typeface="+mn-lt"/>
                <a:ea typeface="+mn-ea"/>
                <a:cs typeface="+mn-cs"/>
              </a:defRPr>
            </a:lvl3pPr>
            <a:lvl4pPr marL="1007932" indent="-251982" algn="l" defTabSz="609726" rtl="0" eaLnBrk="1" latinLnBrk="0" hangingPunct="1">
              <a:spcBef>
                <a:spcPts val="600"/>
              </a:spcBef>
              <a:buFont typeface="Symbol" panose="05050102010706020507" pitchFamily="18" charset="2"/>
              <a:buChar char="-"/>
              <a:defRPr sz="1599" kern="1200">
                <a:solidFill>
                  <a:schemeClr val="tx1"/>
                </a:solidFill>
                <a:latin typeface="+mn-lt"/>
                <a:ea typeface="+mn-ea"/>
                <a:cs typeface="+mn-cs"/>
              </a:defRPr>
            </a:lvl4pPr>
            <a:lvl5pPr marL="1259916" marR="0" indent="-251982" algn="l" defTabSz="609726" rtl="0" eaLnBrk="1" fontAlgn="auto" latinLnBrk="0" hangingPunct="1">
              <a:lnSpc>
                <a:spcPct val="120000"/>
              </a:lnSpc>
              <a:spcBef>
                <a:spcPts val="600"/>
              </a:spcBef>
              <a:spcAft>
                <a:spcPts val="0"/>
              </a:spcAft>
              <a:buClrTx/>
              <a:buSzTx/>
              <a:buFont typeface="Symbol" panose="05050102010706020507" pitchFamily="18" charset="2"/>
              <a:buChar char="-"/>
              <a:tabLst/>
              <a:defRPr sz="1599" kern="1200">
                <a:solidFill>
                  <a:schemeClr val="tx1"/>
                </a:solidFill>
                <a:latin typeface="+mn-lt"/>
                <a:ea typeface="+mn-ea"/>
                <a:cs typeface="+mn-cs"/>
              </a:defRPr>
            </a:lvl5pPr>
            <a:lvl6pPr marL="1511898" indent="-251982" algn="l" defTabSz="611148" rtl="0" eaLnBrk="1" latinLnBrk="0" hangingPunct="1">
              <a:lnSpc>
                <a:spcPct val="120000"/>
              </a:lnSpc>
              <a:spcBef>
                <a:spcPts val="600"/>
              </a:spcBef>
              <a:buFont typeface="Symbol" panose="05050102010706020507" pitchFamily="18" charset="2"/>
              <a:buChar char="-"/>
              <a:defRPr sz="1599" kern="1200" baseline="0">
                <a:solidFill>
                  <a:schemeClr val="tx1"/>
                </a:solidFill>
                <a:latin typeface="+mn-lt"/>
                <a:ea typeface="+mn-ea"/>
                <a:cs typeface="+mn-cs"/>
              </a:defRPr>
            </a:lvl6pPr>
            <a:lvl7pPr marL="1763880" indent="-251982" algn="l" defTabSz="609726" rtl="0" eaLnBrk="1" latinLnBrk="0" hangingPunct="1">
              <a:lnSpc>
                <a:spcPct val="120000"/>
              </a:lnSpc>
              <a:spcBef>
                <a:spcPts val="600"/>
              </a:spcBef>
              <a:buFont typeface="Symbol" panose="05050102010706020507" pitchFamily="18" charset="2"/>
              <a:buChar char="-"/>
              <a:defRPr sz="1599" kern="1200">
                <a:solidFill>
                  <a:schemeClr val="tx1"/>
                </a:solidFill>
                <a:latin typeface="+mn-lt"/>
                <a:ea typeface="+mn-ea"/>
                <a:cs typeface="+mn-cs"/>
              </a:defRPr>
            </a:lvl7pPr>
            <a:lvl8pPr marL="4572949" indent="-304864" algn="l" defTabSz="609726" rtl="0" eaLnBrk="1" latinLnBrk="0" hangingPunct="1">
              <a:spcBef>
                <a:spcPct val="20000"/>
              </a:spcBef>
              <a:buFont typeface="Arial"/>
              <a:buChar char="•"/>
              <a:defRPr sz="2700" kern="1200">
                <a:solidFill>
                  <a:schemeClr val="tx1"/>
                </a:solidFill>
                <a:latin typeface="+mn-lt"/>
                <a:ea typeface="+mn-ea"/>
                <a:cs typeface="+mn-cs"/>
              </a:defRPr>
            </a:lvl8pPr>
            <a:lvl9pPr marL="5182677" indent="-304864" algn="l" defTabSz="609726" rtl="0" eaLnBrk="1" latinLnBrk="0" hangingPunct="1">
              <a:spcBef>
                <a:spcPct val="20000"/>
              </a:spcBef>
              <a:buFont typeface="Arial"/>
              <a:buChar char="•"/>
              <a:defRPr sz="2700" kern="1200">
                <a:solidFill>
                  <a:schemeClr val="tx1"/>
                </a:solidFill>
                <a:latin typeface="+mn-lt"/>
                <a:ea typeface="+mn-ea"/>
                <a:cs typeface="+mn-cs"/>
              </a:defRPr>
            </a:lvl9pPr>
          </a:lstStyle>
          <a:p>
            <a:pPr marL="0" lvl="0" indent="0">
              <a:lnSpc>
                <a:spcPct val="107000"/>
              </a:lnSpc>
              <a:buNone/>
            </a:pPr>
            <a:r>
              <a:rPr lang="de-CH" sz="6400" dirty="0">
                <a:effectLst/>
                <a:latin typeface="Univers Light" panose="020B0403020202020204" pitchFamily="34" charset="0"/>
                <a:ea typeface="Calibri" panose="020F0502020204030204" pitchFamily="34" charset="0"/>
                <a:cs typeface="Times New Roman" panose="02020603050405020304" pitchFamily="18" charset="0"/>
              </a:rPr>
              <a:t>Forum Rheintal (2015/20)</a:t>
            </a:r>
          </a:p>
          <a:p>
            <a:pPr marL="0" lvl="0" indent="0">
              <a:lnSpc>
                <a:spcPct val="107000"/>
              </a:lnSpc>
              <a:buNone/>
            </a:pPr>
            <a:r>
              <a:rPr lang="de-DE" sz="6400" dirty="0">
                <a:effectLst/>
                <a:latin typeface="Univers Light" panose="020B0403020202020204" pitchFamily="34" charset="0"/>
                <a:ea typeface="Calibri" panose="020F0502020204030204" pitchFamily="34" charset="0"/>
                <a:cs typeface="Times New Roman" panose="02020603050405020304" pitchFamily="18" charset="0"/>
              </a:rPr>
              <a:t>Forum Rotbachtal (2012/19)</a:t>
            </a:r>
            <a:endParaRPr lang="de-CH" sz="6400" dirty="0">
              <a:effectLst/>
              <a:latin typeface="Univers Light" panose="020B0403020202020204" pitchFamily="34" charset="0"/>
              <a:ea typeface="Calibri" panose="020F0502020204030204" pitchFamily="34" charset="0"/>
              <a:cs typeface="Times New Roman" panose="02020603050405020304" pitchFamily="18" charset="0"/>
            </a:endParaRPr>
          </a:p>
          <a:p>
            <a:pPr marL="0" lvl="0" indent="0">
              <a:lnSpc>
                <a:spcPct val="107000"/>
              </a:lnSpc>
              <a:buNone/>
            </a:pPr>
            <a:r>
              <a:rPr lang="en-US" sz="6400" dirty="0">
                <a:effectLst/>
                <a:latin typeface="Univers Light" panose="020B0403020202020204" pitchFamily="34" charset="0"/>
                <a:ea typeface="Calibri" panose="020F0502020204030204" pitchFamily="34" charset="0"/>
                <a:cs typeface="Times New Roman" panose="02020603050405020304" pitchFamily="18" charset="0"/>
              </a:rPr>
              <a:t>Forum Sarganserland (2012)</a:t>
            </a:r>
            <a:endParaRPr lang="de-CH" sz="6400" dirty="0">
              <a:effectLst/>
              <a:latin typeface="Univers Light" panose="020B0403020202020204" pitchFamily="34" charset="0"/>
              <a:ea typeface="Calibri" panose="020F0502020204030204" pitchFamily="34" charset="0"/>
              <a:cs typeface="Times New Roman" panose="02020603050405020304" pitchFamily="18" charset="0"/>
            </a:endParaRPr>
          </a:p>
          <a:p>
            <a:pPr marL="0" lvl="0" indent="0">
              <a:lnSpc>
                <a:spcPct val="107000"/>
              </a:lnSpc>
              <a:buNone/>
            </a:pPr>
            <a:r>
              <a:rPr lang="de-DE" sz="6400" dirty="0">
                <a:effectLst/>
                <a:latin typeface="Univers Light" panose="020B0403020202020204" pitchFamily="34" charset="0"/>
                <a:ea typeface="Calibri" panose="020F0502020204030204" pitchFamily="34" charset="0"/>
                <a:cs typeface="Times New Roman" panose="02020603050405020304" pitchFamily="18" charset="0"/>
              </a:rPr>
              <a:t>Forum Stadt St.Gallen (2006)</a:t>
            </a:r>
            <a:endParaRPr lang="de-CH" sz="6400" dirty="0">
              <a:effectLst/>
              <a:latin typeface="Univers Light" panose="020B0403020202020204" pitchFamily="34" charset="0"/>
              <a:ea typeface="Calibri" panose="020F0502020204030204" pitchFamily="34" charset="0"/>
              <a:cs typeface="Times New Roman" panose="02020603050405020304" pitchFamily="18" charset="0"/>
            </a:endParaRPr>
          </a:p>
          <a:p>
            <a:pPr marL="0" lvl="0" indent="0">
              <a:lnSpc>
                <a:spcPct val="107000"/>
              </a:lnSpc>
              <a:buNone/>
            </a:pPr>
            <a:r>
              <a:rPr lang="de-DE" sz="6400" dirty="0">
                <a:effectLst/>
                <a:latin typeface="Univers Light" panose="020B0403020202020204" pitchFamily="34" charset="0"/>
                <a:ea typeface="Calibri" panose="020F0502020204030204" pitchFamily="34" charset="0"/>
                <a:cs typeface="Times New Roman" panose="02020603050405020304" pitchFamily="18" charset="0"/>
              </a:rPr>
              <a:t>Forum Tannenberg Gossau (2015)</a:t>
            </a:r>
            <a:endParaRPr lang="de-CH" sz="6400" dirty="0">
              <a:effectLst/>
              <a:latin typeface="Univers Light" panose="020B0403020202020204" pitchFamily="34" charset="0"/>
              <a:ea typeface="Calibri" panose="020F0502020204030204" pitchFamily="34" charset="0"/>
              <a:cs typeface="Times New Roman" panose="02020603050405020304" pitchFamily="18" charset="0"/>
            </a:endParaRPr>
          </a:p>
          <a:p>
            <a:pPr marL="0" lvl="0" indent="0">
              <a:lnSpc>
                <a:spcPct val="107000"/>
              </a:lnSpc>
              <a:buNone/>
            </a:pPr>
            <a:r>
              <a:rPr lang="de-DE" sz="6400" dirty="0">
                <a:effectLst/>
                <a:latin typeface="Univers Light" panose="020B0403020202020204" pitchFamily="34" charset="0"/>
                <a:ea typeface="Calibri" panose="020F0502020204030204" pitchFamily="34" charset="0"/>
                <a:cs typeface="Times New Roman" panose="02020603050405020304" pitchFamily="18" charset="0"/>
              </a:rPr>
              <a:t>Forum Toggenburg (2012)</a:t>
            </a:r>
            <a:endParaRPr lang="de-CH" sz="6400" dirty="0">
              <a:effectLst/>
              <a:latin typeface="Univers Light" panose="020B0403020202020204" pitchFamily="34" charset="0"/>
              <a:ea typeface="Calibri" panose="020F0502020204030204" pitchFamily="34" charset="0"/>
              <a:cs typeface="Times New Roman" panose="02020603050405020304" pitchFamily="18" charset="0"/>
            </a:endParaRPr>
          </a:p>
          <a:p>
            <a:pPr marL="0" lvl="0" indent="0">
              <a:lnSpc>
                <a:spcPct val="107000"/>
              </a:lnSpc>
              <a:buNone/>
            </a:pPr>
            <a:r>
              <a:rPr lang="de-DE" sz="6400" dirty="0">
                <a:effectLst/>
                <a:latin typeface="Univers Light" panose="020B0403020202020204" pitchFamily="34" charset="0"/>
                <a:ea typeface="Calibri" panose="020F0502020204030204" pitchFamily="34" charset="0"/>
                <a:cs typeface="Times New Roman" panose="02020603050405020304" pitchFamily="18" charset="0"/>
              </a:rPr>
              <a:t>Forum Untersee und Rhein (2015/18)</a:t>
            </a:r>
            <a:endParaRPr lang="de-CH" sz="6400" dirty="0">
              <a:effectLst/>
              <a:latin typeface="Univers Light" panose="020B0403020202020204" pitchFamily="34" charset="0"/>
              <a:ea typeface="Calibri" panose="020F0502020204030204" pitchFamily="34" charset="0"/>
              <a:cs typeface="Times New Roman" panose="02020603050405020304" pitchFamily="18" charset="0"/>
            </a:endParaRPr>
          </a:p>
          <a:p>
            <a:pPr marL="0" indent="0">
              <a:lnSpc>
                <a:spcPct val="107000"/>
              </a:lnSpc>
              <a:buNone/>
            </a:pPr>
            <a:r>
              <a:rPr lang="de-CH" sz="6400" dirty="0">
                <a:effectLst/>
                <a:latin typeface="Univers Light" panose="020B0403020202020204" pitchFamily="34" charset="0"/>
                <a:ea typeface="Calibri" panose="020F0502020204030204" pitchFamily="34" charset="0"/>
                <a:cs typeface="Times New Roman" panose="02020603050405020304" pitchFamily="18" charset="0"/>
              </a:rPr>
              <a:t>Forum Region Romanshorn (2017)</a:t>
            </a:r>
          </a:p>
          <a:p>
            <a:pPr marL="0" indent="0">
              <a:lnSpc>
                <a:spcPct val="107000"/>
              </a:lnSpc>
              <a:buNone/>
            </a:pPr>
            <a:r>
              <a:rPr lang="de-DE" sz="6400" dirty="0">
                <a:effectLst/>
                <a:latin typeface="Univers Light" panose="020B0403020202020204" pitchFamily="34" charset="0"/>
                <a:ea typeface="Calibri" panose="020F0502020204030204" pitchFamily="34" charset="0"/>
                <a:cs typeface="Times New Roman" panose="02020603050405020304" pitchFamily="18" charset="0"/>
              </a:rPr>
              <a:t>Forum Region Frauenfeld (2018)</a:t>
            </a:r>
            <a:endParaRPr lang="de-CH" sz="6400" dirty="0">
              <a:effectLst/>
              <a:latin typeface="Univers Light" panose="020B0403020202020204" pitchFamily="34" charset="0"/>
              <a:ea typeface="Calibri" panose="020F0502020204030204" pitchFamily="34" charset="0"/>
              <a:cs typeface="Times New Roman" panose="02020603050405020304" pitchFamily="18" charset="0"/>
            </a:endParaRPr>
          </a:p>
          <a:p>
            <a:pPr marL="0" indent="0">
              <a:lnSpc>
                <a:spcPct val="107000"/>
              </a:lnSpc>
              <a:buNone/>
            </a:pPr>
            <a:r>
              <a:rPr lang="de-DE" sz="6400" dirty="0">
                <a:effectLst/>
                <a:latin typeface="Univers Light" panose="020B0403020202020204" pitchFamily="34" charset="0"/>
                <a:ea typeface="Calibri" panose="020F0502020204030204" pitchFamily="34" charset="0"/>
                <a:cs typeface="Times New Roman" panose="02020603050405020304" pitchFamily="18" charset="0"/>
              </a:rPr>
              <a:t>Forum Region Kreuzlingen, (2018)</a:t>
            </a:r>
            <a:endParaRPr lang="de-CH" sz="6400" dirty="0">
              <a:effectLst/>
              <a:latin typeface="Univers Light" panose="020B0403020202020204" pitchFamily="34" charset="0"/>
              <a:ea typeface="Calibri" panose="020F0502020204030204" pitchFamily="34" charset="0"/>
              <a:cs typeface="Times New Roman" panose="02020603050405020304" pitchFamily="18" charset="0"/>
            </a:endParaRPr>
          </a:p>
          <a:p>
            <a:pPr marL="0" indent="0">
              <a:lnSpc>
                <a:spcPct val="107000"/>
              </a:lnSpc>
              <a:buNone/>
            </a:pPr>
            <a:r>
              <a:rPr lang="de-DE" sz="6400" dirty="0">
                <a:latin typeface="Univers Light" panose="020B0403020202020204" pitchFamily="34" charset="0"/>
                <a:cs typeface="Times New Roman" panose="02020603050405020304" pitchFamily="18" charset="0"/>
              </a:rPr>
              <a:t>Forum Mittelthurgau, Gründung 6. Oktober 2022</a:t>
            </a:r>
            <a:endParaRPr lang="de-CH" sz="6400" dirty="0">
              <a:latin typeface="Univers Light" panose="020B0403020202020204" pitchFamily="34" charset="0"/>
              <a:cs typeface="Times New Roman" panose="02020603050405020304" pitchFamily="18" charset="0"/>
            </a:endParaRPr>
          </a:p>
          <a:p>
            <a:pPr marL="0" lvl="0" indent="0">
              <a:lnSpc>
                <a:spcPct val="107000"/>
              </a:lnSpc>
              <a:buNone/>
            </a:pPr>
            <a:r>
              <a:rPr lang="de-CH" sz="6400" dirty="0">
                <a:effectLst/>
                <a:latin typeface="Univers Light" panose="020B0403020202020204" pitchFamily="34" charset="0"/>
                <a:ea typeface="Calibri" panose="020F0502020204030204" pitchFamily="34" charset="0"/>
                <a:cs typeface="Times New Roman" panose="02020603050405020304" pitchFamily="18" charset="0"/>
              </a:rPr>
              <a:t>Forum Mittelthurgau in Planung</a:t>
            </a:r>
          </a:p>
          <a:p>
            <a:pPr marL="0" lvl="0" indent="0">
              <a:lnSpc>
                <a:spcPct val="107000"/>
              </a:lnSpc>
              <a:buNone/>
            </a:pPr>
            <a:r>
              <a:rPr lang="de-DE" sz="6400" dirty="0">
                <a:latin typeface="Univers Light" panose="020B0403020202020204" pitchFamily="34" charset="0"/>
                <a:ea typeface="Calibri" panose="020F0502020204030204" pitchFamily="34" charset="0"/>
                <a:cs typeface="Times New Roman" panose="02020603050405020304" pitchFamily="18" charset="0"/>
              </a:rPr>
              <a:t>Forum Region Arbon im Aufbau</a:t>
            </a:r>
          </a:p>
          <a:p>
            <a:endParaRPr lang="de-CH" dirty="0"/>
          </a:p>
          <a:p>
            <a:endParaRPr lang="de-CH" dirty="0"/>
          </a:p>
          <a:p>
            <a:endParaRPr lang="de-CH" dirty="0"/>
          </a:p>
          <a:p>
            <a:endParaRPr lang="de-CH" dirty="0"/>
          </a:p>
          <a:p>
            <a:endParaRPr lang="de-CH" dirty="0"/>
          </a:p>
          <a:p>
            <a:endParaRPr lang="de-CH" dirty="0"/>
          </a:p>
          <a:p>
            <a:pPr marL="0" indent="0">
              <a:buNone/>
            </a:pPr>
            <a:endParaRPr lang="de-CH" dirty="0"/>
          </a:p>
        </p:txBody>
      </p:sp>
      <p:sp>
        <p:nvSpPr>
          <p:cNvPr id="31" name="Abgerundetes Rechteck 28">
            <a:extLst>
              <a:ext uri="{FF2B5EF4-FFF2-40B4-BE49-F238E27FC236}">
                <a16:creationId xmlns:a16="http://schemas.microsoft.com/office/drawing/2014/main" id="{1BA2BE38-038E-D7D3-B868-3B7B37FEB440}"/>
              </a:ext>
            </a:extLst>
          </p:cNvPr>
          <p:cNvSpPr/>
          <p:nvPr/>
        </p:nvSpPr>
        <p:spPr>
          <a:xfrm rot="18944242">
            <a:off x="5246878" y="944812"/>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Abgerundetes Rechteck 28">
            <a:extLst>
              <a:ext uri="{FF2B5EF4-FFF2-40B4-BE49-F238E27FC236}">
                <a16:creationId xmlns:a16="http://schemas.microsoft.com/office/drawing/2014/main" id="{C3CBF431-1730-1669-482A-EBFCE6CB539E}"/>
              </a:ext>
            </a:extLst>
          </p:cNvPr>
          <p:cNvSpPr/>
          <p:nvPr/>
        </p:nvSpPr>
        <p:spPr>
          <a:xfrm rot="18944242">
            <a:off x="5265848" y="1344830"/>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Abgerundetes Rechteck 28">
            <a:extLst>
              <a:ext uri="{FF2B5EF4-FFF2-40B4-BE49-F238E27FC236}">
                <a16:creationId xmlns:a16="http://schemas.microsoft.com/office/drawing/2014/main" id="{CAD862FA-7828-405C-8ED1-813FE96F9176}"/>
              </a:ext>
            </a:extLst>
          </p:cNvPr>
          <p:cNvSpPr/>
          <p:nvPr/>
        </p:nvSpPr>
        <p:spPr>
          <a:xfrm rot="18944242">
            <a:off x="5257597" y="1752303"/>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Abgerundetes Rechteck 28">
            <a:extLst>
              <a:ext uri="{FF2B5EF4-FFF2-40B4-BE49-F238E27FC236}">
                <a16:creationId xmlns:a16="http://schemas.microsoft.com/office/drawing/2014/main" id="{AA0AD071-FDB2-FC97-83FD-0024E162D2E7}"/>
              </a:ext>
            </a:extLst>
          </p:cNvPr>
          <p:cNvSpPr/>
          <p:nvPr/>
        </p:nvSpPr>
        <p:spPr>
          <a:xfrm rot="18944242">
            <a:off x="5270324" y="2187887"/>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Abgerundetes Rechteck 28">
            <a:extLst>
              <a:ext uri="{FF2B5EF4-FFF2-40B4-BE49-F238E27FC236}">
                <a16:creationId xmlns:a16="http://schemas.microsoft.com/office/drawing/2014/main" id="{8452AD37-C043-A6C4-1FE4-EFC1047090B1}"/>
              </a:ext>
            </a:extLst>
          </p:cNvPr>
          <p:cNvSpPr/>
          <p:nvPr/>
        </p:nvSpPr>
        <p:spPr>
          <a:xfrm rot="18944242">
            <a:off x="5288983" y="2650339"/>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Abgerundetes Rechteck 28">
            <a:extLst>
              <a:ext uri="{FF2B5EF4-FFF2-40B4-BE49-F238E27FC236}">
                <a16:creationId xmlns:a16="http://schemas.microsoft.com/office/drawing/2014/main" id="{67532936-EBA3-B007-5887-339A20B267FB}"/>
              </a:ext>
            </a:extLst>
          </p:cNvPr>
          <p:cNvSpPr/>
          <p:nvPr/>
        </p:nvSpPr>
        <p:spPr>
          <a:xfrm rot="18944242">
            <a:off x="5285684" y="3075072"/>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Abgerundetes Rechteck 28">
            <a:extLst>
              <a:ext uri="{FF2B5EF4-FFF2-40B4-BE49-F238E27FC236}">
                <a16:creationId xmlns:a16="http://schemas.microsoft.com/office/drawing/2014/main" id="{7B12FDB5-01DE-91B1-9910-0A154863E477}"/>
              </a:ext>
            </a:extLst>
          </p:cNvPr>
          <p:cNvSpPr/>
          <p:nvPr/>
        </p:nvSpPr>
        <p:spPr>
          <a:xfrm rot="18944242">
            <a:off x="5291970" y="3500815"/>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1" name="Abgerundetes Rechteck 28">
            <a:extLst>
              <a:ext uri="{FF2B5EF4-FFF2-40B4-BE49-F238E27FC236}">
                <a16:creationId xmlns:a16="http://schemas.microsoft.com/office/drawing/2014/main" id="{31ECF476-54E6-27C0-66A7-0D0DC801E06D}"/>
              </a:ext>
            </a:extLst>
          </p:cNvPr>
          <p:cNvSpPr/>
          <p:nvPr/>
        </p:nvSpPr>
        <p:spPr>
          <a:xfrm rot="18944242">
            <a:off x="5294166" y="3985041"/>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Abgerundetes Rechteck 28">
            <a:extLst>
              <a:ext uri="{FF2B5EF4-FFF2-40B4-BE49-F238E27FC236}">
                <a16:creationId xmlns:a16="http://schemas.microsoft.com/office/drawing/2014/main" id="{F7162AAA-6AB5-6640-DB50-F57892C191F6}"/>
              </a:ext>
            </a:extLst>
          </p:cNvPr>
          <p:cNvSpPr/>
          <p:nvPr/>
        </p:nvSpPr>
        <p:spPr>
          <a:xfrm rot="18944242">
            <a:off x="5238155" y="5314886"/>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Abgerundetes Rechteck 28">
            <a:extLst>
              <a:ext uri="{FF2B5EF4-FFF2-40B4-BE49-F238E27FC236}">
                <a16:creationId xmlns:a16="http://schemas.microsoft.com/office/drawing/2014/main" id="{1B60D692-D667-0325-55F3-08BB433C2645}"/>
              </a:ext>
            </a:extLst>
          </p:cNvPr>
          <p:cNvSpPr/>
          <p:nvPr/>
        </p:nvSpPr>
        <p:spPr>
          <a:xfrm rot="18944242">
            <a:off x="693141" y="4626848"/>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Abgerundetes Rechteck 28">
            <a:extLst>
              <a:ext uri="{FF2B5EF4-FFF2-40B4-BE49-F238E27FC236}">
                <a16:creationId xmlns:a16="http://schemas.microsoft.com/office/drawing/2014/main" id="{3136277B-7179-1D58-B77B-FD69A14A3CD0}"/>
              </a:ext>
            </a:extLst>
          </p:cNvPr>
          <p:cNvSpPr/>
          <p:nvPr/>
        </p:nvSpPr>
        <p:spPr>
          <a:xfrm rot="18944242">
            <a:off x="730416" y="4025784"/>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 name="Abgerundetes Rechteck 28">
            <a:extLst>
              <a:ext uri="{FF2B5EF4-FFF2-40B4-BE49-F238E27FC236}">
                <a16:creationId xmlns:a16="http://schemas.microsoft.com/office/drawing/2014/main" id="{9F0426A9-3BBB-D62E-3ACE-FA523C961297}"/>
              </a:ext>
            </a:extLst>
          </p:cNvPr>
          <p:cNvSpPr/>
          <p:nvPr/>
        </p:nvSpPr>
        <p:spPr>
          <a:xfrm rot="18944242">
            <a:off x="730416" y="3611949"/>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Abgerundetes Rechteck 28">
            <a:extLst>
              <a:ext uri="{FF2B5EF4-FFF2-40B4-BE49-F238E27FC236}">
                <a16:creationId xmlns:a16="http://schemas.microsoft.com/office/drawing/2014/main" id="{DF68103D-B7A9-269E-1001-286C389F93DA}"/>
              </a:ext>
            </a:extLst>
          </p:cNvPr>
          <p:cNvSpPr/>
          <p:nvPr/>
        </p:nvSpPr>
        <p:spPr>
          <a:xfrm rot="18944242">
            <a:off x="717905" y="3183105"/>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7" name="Abgerundetes Rechteck 28">
            <a:extLst>
              <a:ext uri="{FF2B5EF4-FFF2-40B4-BE49-F238E27FC236}">
                <a16:creationId xmlns:a16="http://schemas.microsoft.com/office/drawing/2014/main" id="{7391D384-E708-FAFA-D18C-F9E55AD931FF}"/>
              </a:ext>
            </a:extLst>
          </p:cNvPr>
          <p:cNvSpPr/>
          <p:nvPr/>
        </p:nvSpPr>
        <p:spPr>
          <a:xfrm rot="18944242">
            <a:off x="5227473" y="6166745"/>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Abgerundetes Rechteck 28">
            <a:extLst>
              <a:ext uri="{FF2B5EF4-FFF2-40B4-BE49-F238E27FC236}">
                <a16:creationId xmlns:a16="http://schemas.microsoft.com/office/drawing/2014/main" id="{AE3B499F-B0F7-E993-2215-A213F364E09A}"/>
              </a:ext>
            </a:extLst>
          </p:cNvPr>
          <p:cNvSpPr/>
          <p:nvPr/>
        </p:nvSpPr>
        <p:spPr>
          <a:xfrm rot="18944242">
            <a:off x="5237134" y="5732872"/>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9" name="Abgerundetes Rechteck 28">
            <a:extLst>
              <a:ext uri="{FF2B5EF4-FFF2-40B4-BE49-F238E27FC236}">
                <a16:creationId xmlns:a16="http://schemas.microsoft.com/office/drawing/2014/main" id="{2E24C1EE-2F90-C942-C38F-1FCF36B4DE12}"/>
              </a:ext>
            </a:extLst>
          </p:cNvPr>
          <p:cNvSpPr/>
          <p:nvPr/>
        </p:nvSpPr>
        <p:spPr>
          <a:xfrm rot="18944242">
            <a:off x="5257676" y="4868595"/>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Abgerundetes Rechteck 28">
            <a:extLst>
              <a:ext uri="{FF2B5EF4-FFF2-40B4-BE49-F238E27FC236}">
                <a16:creationId xmlns:a16="http://schemas.microsoft.com/office/drawing/2014/main" id="{77BFF92A-961B-C3A1-A7C8-B5D5469237FF}"/>
              </a:ext>
            </a:extLst>
          </p:cNvPr>
          <p:cNvSpPr/>
          <p:nvPr/>
        </p:nvSpPr>
        <p:spPr>
          <a:xfrm rot="18944242">
            <a:off x="5275767" y="4432605"/>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1" name="Abgerundetes Rechteck 28">
            <a:extLst>
              <a:ext uri="{FF2B5EF4-FFF2-40B4-BE49-F238E27FC236}">
                <a16:creationId xmlns:a16="http://schemas.microsoft.com/office/drawing/2014/main" id="{E79013BA-0E10-1A60-2705-85735C7A2E0F}"/>
              </a:ext>
            </a:extLst>
          </p:cNvPr>
          <p:cNvSpPr/>
          <p:nvPr/>
        </p:nvSpPr>
        <p:spPr>
          <a:xfrm rot="18944242">
            <a:off x="717904" y="2739640"/>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2" name="Abgerundetes Rechteck 28">
            <a:extLst>
              <a:ext uri="{FF2B5EF4-FFF2-40B4-BE49-F238E27FC236}">
                <a16:creationId xmlns:a16="http://schemas.microsoft.com/office/drawing/2014/main" id="{8A971C9B-D42B-5F85-8C43-A81B3DA946EC}"/>
              </a:ext>
            </a:extLst>
          </p:cNvPr>
          <p:cNvSpPr/>
          <p:nvPr/>
        </p:nvSpPr>
        <p:spPr>
          <a:xfrm rot="18944242">
            <a:off x="731183" y="2279837"/>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3" name="Abgerundetes Rechteck 28">
            <a:extLst>
              <a:ext uri="{FF2B5EF4-FFF2-40B4-BE49-F238E27FC236}">
                <a16:creationId xmlns:a16="http://schemas.microsoft.com/office/drawing/2014/main" id="{01D983E9-4ECD-3423-704F-F349707E1EBB}"/>
              </a:ext>
            </a:extLst>
          </p:cNvPr>
          <p:cNvSpPr/>
          <p:nvPr/>
        </p:nvSpPr>
        <p:spPr>
          <a:xfrm rot="18944242">
            <a:off x="731183" y="1788185"/>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Abgerundetes Rechteck 28">
            <a:extLst>
              <a:ext uri="{FF2B5EF4-FFF2-40B4-BE49-F238E27FC236}">
                <a16:creationId xmlns:a16="http://schemas.microsoft.com/office/drawing/2014/main" id="{4FAB2778-A51E-73AE-9805-FD1F0B93F4F7}"/>
              </a:ext>
            </a:extLst>
          </p:cNvPr>
          <p:cNvSpPr/>
          <p:nvPr/>
        </p:nvSpPr>
        <p:spPr>
          <a:xfrm rot="18944242">
            <a:off x="717904" y="1367364"/>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5" name="Abgerundetes Rechteck 28">
            <a:extLst>
              <a:ext uri="{FF2B5EF4-FFF2-40B4-BE49-F238E27FC236}">
                <a16:creationId xmlns:a16="http://schemas.microsoft.com/office/drawing/2014/main" id="{8339E4F5-C209-3A3D-59AF-82A66574F05F}"/>
              </a:ext>
            </a:extLst>
          </p:cNvPr>
          <p:cNvSpPr/>
          <p:nvPr/>
        </p:nvSpPr>
        <p:spPr>
          <a:xfrm rot="18944242">
            <a:off x="731182" y="944812"/>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7" name="Abgerundetes Rechteck 28">
            <a:extLst>
              <a:ext uri="{FF2B5EF4-FFF2-40B4-BE49-F238E27FC236}">
                <a16:creationId xmlns:a16="http://schemas.microsoft.com/office/drawing/2014/main" id="{17E29909-CE6D-C479-D7D2-21E5B7EF17E6}"/>
              </a:ext>
            </a:extLst>
          </p:cNvPr>
          <p:cNvSpPr/>
          <p:nvPr/>
        </p:nvSpPr>
        <p:spPr>
          <a:xfrm rot="18944242">
            <a:off x="673738" y="5953497"/>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8" name="Abgerundetes Rechteck 28">
            <a:extLst>
              <a:ext uri="{FF2B5EF4-FFF2-40B4-BE49-F238E27FC236}">
                <a16:creationId xmlns:a16="http://schemas.microsoft.com/office/drawing/2014/main" id="{B33E9770-9D81-44D0-158A-6C0CE3C25A54}"/>
              </a:ext>
            </a:extLst>
          </p:cNvPr>
          <p:cNvSpPr/>
          <p:nvPr/>
        </p:nvSpPr>
        <p:spPr>
          <a:xfrm rot="18944242">
            <a:off x="668034" y="5513309"/>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9" name="Abgerundetes Rechteck 28">
            <a:extLst>
              <a:ext uri="{FF2B5EF4-FFF2-40B4-BE49-F238E27FC236}">
                <a16:creationId xmlns:a16="http://schemas.microsoft.com/office/drawing/2014/main" id="{DBF98117-0D36-BD2F-90CC-90E672CEA42E}"/>
              </a:ext>
            </a:extLst>
          </p:cNvPr>
          <p:cNvSpPr/>
          <p:nvPr/>
        </p:nvSpPr>
        <p:spPr>
          <a:xfrm rot="18944242">
            <a:off x="699990" y="5093610"/>
            <a:ext cx="176520" cy="174439"/>
          </a:xfrm>
          <a:prstGeom prst="roundRect">
            <a:avLst/>
          </a:prstGeom>
          <a:solidFill>
            <a:srgbClr val="FFC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72801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Bild 2" descr="Verwaltungsgliederung des Kantons St. Gallen – Wikipedia">
            <a:extLst>
              <a:ext uri="{FF2B5EF4-FFF2-40B4-BE49-F238E27FC236}">
                <a16:creationId xmlns:a16="http://schemas.microsoft.com/office/drawing/2014/main" id="{FB3C39A8-FA1D-E452-AF4B-49382E679729}"/>
              </a:ext>
            </a:extLst>
          </p:cNvPr>
          <p:cNvPicPr>
            <a:picLocks noChangeAspect="1"/>
          </p:cNvPicPr>
          <p:nvPr/>
        </p:nvPicPr>
        <p:blipFill rotWithShape="1">
          <a:blip r:embed="rId2">
            <a:extLst>
              <a:ext uri="{28A0092B-C50C-407E-A947-70E740481C1C}">
                <a14:useLocalDpi xmlns:a14="http://schemas.microsoft.com/office/drawing/2010/main" val="0"/>
              </a:ext>
            </a:extLst>
          </a:blip>
          <a:srcRect l="8251" t="29875" r="-3660" b="20122"/>
          <a:stretch/>
        </p:blipFill>
        <p:spPr bwMode="auto">
          <a:xfrm>
            <a:off x="27826" y="-302629"/>
            <a:ext cx="12867645" cy="7764374"/>
          </a:xfrm>
          <a:prstGeom prst="rect">
            <a:avLst/>
          </a:prstGeom>
          <a:noFill/>
          <a:ln>
            <a:noFill/>
          </a:ln>
        </p:spPr>
      </p:pic>
      <p:pic>
        <p:nvPicPr>
          <p:cNvPr id="23" name="Grafik 22" descr="Ein Bild, das Text, ClipArt enthält.&#10;&#10;Automatisch generierte Beschreibung">
            <a:extLst>
              <a:ext uri="{FF2B5EF4-FFF2-40B4-BE49-F238E27FC236}">
                <a16:creationId xmlns:a16="http://schemas.microsoft.com/office/drawing/2014/main" id="{CFADB92F-C92B-AA51-DA30-69843E679DEA}"/>
              </a:ext>
            </a:extLst>
          </p:cNvPr>
          <p:cNvPicPr>
            <a:picLocks noChangeAspect="1"/>
          </p:cNvPicPr>
          <p:nvPr/>
        </p:nvPicPr>
        <p:blipFill>
          <a:blip r:embed="rId3"/>
          <a:stretch>
            <a:fillRect/>
          </a:stretch>
        </p:blipFill>
        <p:spPr>
          <a:xfrm>
            <a:off x="8880904" y="-214442"/>
            <a:ext cx="1460385" cy="878947"/>
          </a:xfrm>
          <a:prstGeom prst="rect">
            <a:avLst/>
          </a:prstGeom>
        </p:spPr>
      </p:pic>
      <p:pic>
        <p:nvPicPr>
          <p:cNvPr id="15" name="Grafik 14" descr="Ein Bild, das Text, ClipArt enthält.&#10;&#10;Automatisch generierte Beschreibung">
            <a:extLst>
              <a:ext uri="{FF2B5EF4-FFF2-40B4-BE49-F238E27FC236}">
                <a16:creationId xmlns:a16="http://schemas.microsoft.com/office/drawing/2014/main" id="{31747C51-6316-FA17-6904-D0C964237A3E}"/>
              </a:ext>
            </a:extLst>
          </p:cNvPr>
          <p:cNvPicPr>
            <a:picLocks noChangeAspect="1"/>
          </p:cNvPicPr>
          <p:nvPr/>
        </p:nvPicPr>
        <p:blipFill>
          <a:blip r:embed="rId4"/>
          <a:stretch>
            <a:fillRect/>
          </a:stretch>
        </p:blipFill>
        <p:spPr>
          <a:xfrm>
            <a:off x="1077278" y="3585908"/>
            <a:ext cx="2309976" cy="1387549"/>
          </a:xfrm>
          <a:prstGeom prst="rect">
            <a:avLst/>
          </a:prstGeom>
        </p:spPr>
      </p:pic>
      <p:pic>
        <p:nvPicPr>
          <p:cNvPr id="4" name="Grafik 3" descr="Ein Bild, das Text, ClipArt enthält.&#10;&#10;Automatisch generierte Beschreibung">
            <a:extLst>
              <a:ext uri="{FF2B5EF4-FFF2-40B4-BE49-F238E27FC236}">
                <a16:creationId xmlns:a16="http://schemas.microsoft.com/office/drawing/2014/main" id="{FB36B191-47DF-0007-21D4-8C99C68CCAE4}"/>
              </a:ext>
            </a:extLst>
          </p:cNvPr>
          <p:cNvPicPr>
            <a:picLocks noChangeAspect="1"/>
          </p:cNvPicPr>
          <p:nvPr/>
        </p:nvPicPr>
        <p:blipFill>
          <a:blip r:embed="rId5"/>
          <a:stretch>
            <a:fillRect/>
          </a:stretch>
        </p:blipFill>
        <p:spPr>
          <a:xfrm>
            <a:off x="9160502" y="796787"/>
            <a:ext cx="1625353" cy="978234"/>
          </a:xfrm>
          <a:prstGeom prst="rect">
            <a:avLst/>
          </a:prstGeom>
        </p:spPr>
      </p:pic>
      <p:pic>
        <p:nvPicPr>
          <p:cNvPr id="5" name="Grafik 4">
            <a:extLst>
              <a:ext uri="{FF2B5EF4-FFF2-40B4-BE49-F238E27FC236}">
                <a16:creationId xmlns:a16="http://schemas.microsoft.com/office/drawing/2014/main" id="{814315B0-6AF2-E5BC-9C17-FCEE130154BD}"/>
              </a:ext>
            </a:extLst>
          </p:cNvPr>
          <p:cNvPicPr>
            <a:picLocks noChangeAspect="1"/>
          </p:cNvPicPr>
          <p:nvPr/>
        </p:nvPicPr>
        <p:blipFill>
          <a:blip r:embed="rId6"/>
          <a:stretch>
            <a:fillRect/>
          </a:stretch>
        </p:blipFill>
        <p:spPr>
          <a:xfrm>
            <a:off x="7147538" y="-391487"/>
            <a:ext cx="1643991" cy="922279"/>
          </a:xfrm>
          <a:prstGeom prst="rect">
            <a:avLst/>
          </a:prstGeom>
        </p:spPr>
      </p:pic>
      <p:pic>
        <p:nvPicPr>
          <p:cNvPr id="9" name="Grafik 8" descr="Ein Bild, das Text, ClipArt enthält.&#10;&#10;Automatisch generierte Beschreibung">
            <a:extLst>
              <a:ext uri="{FF2B5EF4-FFF2-40B4-BE49-F238E27FC236}">
                <a16:creationId xmlns:a16="http://schemas.microsoft.com/office/drawing/2014/main" id="{EA11C4CD-EA40-319E-B350-214DCF2C08A2}"/>
              </a:ext>
            </a:extLst>
          </p:cNvPr>
          <p:cNvPicPr>
            <a:picLocks noChangeAspect="1"/>
          </p:cNvPicPr>
          <p:nvPr/>
        </p:nvPicPr>
        <p:blipFill>
          <a:blip r:embed="rId7"/>
          <a:stretch>
            <a:fillRect/>
          </a:stretch>
        </p:blipFill>
        <p:spPr>
          <a:xfrm>
            <a:off x="6702683" y="5374434"/>
            <a:ext cx="1958686" cy="1179110"/>
          </a:xfrm>
          <a:prstGeom prst="rect">
            <a:avLst/>
          </a:prstGeom>
        </p:spPr>
      </p:pic>
      <p:pic>
        <p:nvPicPr>
          <p:cNvPr id="13" name="Grafik 12" descr="Ein Bild, das Text, ClipArt enthält.&#10;&#10;Automatisch generierte Beschreibung">
            <a:extLst>
              <a:ext uri="{FF2B5EF4-FFF2-40B4-BE49-F238E27FC236}">
                <a16:creationId xmlns:a16="http://schemas.microsoft.com/office/drawing/2014/main" id="{794ABF77-8B89-A56F-0CF0-FCE4638C144E}"/>
              </a:ext>
            </a:extLst>
          </p:cNvPr>
          <p:cNvPicPr>
            <a:picLocks noChangeAspect="1"/>
          </p:cNvPicPr>
          <p:nvPr/>
        </p:nvPicPr>
        <p:blipFill>
          <a:blip r:embed="rId8"/>
          <a:stretch>
            <a:fillRect/>
          </a:stretch>
        </p:blipFill>
        <p:spPr>
          <a:xfrm>
            <a:off x="5607010" y="2222190"/>
            <a:ext cx="1709278" cy="1028746"/>
          </a:xfrm>
          <a:prstGeom prst="rect">
            <a:avLst/>
          </a:prstGeom>
        </p:spPr>
      </p:pic>
      <p:pic>
        <p:nvPicPr>
          <p:cNvPr id="17" name="Grafik 16" descr="Ein Bild, das Text, ClipArt enthält.&#10;&#10;Automatisch generierte Beschreibung">
            <a:extLst>
              <a:ext uri="{FF2B5EF4-FFF2-40B4-BE49-F238E27FC236}">
                <a16:creationId xmlns:a16="http://schemas.microsoft.com/office/drawing/2014/main" id="{00161DFB-2A08-2A1A-C5B7-76C29990E2CC}"/>
              </a:ext>
            </a:extLst>
          </p:cNvPr>
          <p:cNvPicPr>
            <a:picLocks noChangeAspect="1"/>
          </p:cNvPicPr>
          <p:nvPr/>
        </p:nvPicPr>
        <p:blipFill>
          <a:blip r:embed="rId9"/>
          <a:stretch>
            <a:fillRect/>
          </a:stretch>
        </p:blipFill>
        <p:spPr>
          <a:xfrm>
            <a:off x="1726727" y="-346724"/>
            <a:ext cx="1413251" cy="850579"/>
          </a:xfrm>
          <a:prstGeom prst="rect">
            <a:avLst/>
          </a:prstGeom>
        </p:spPr>
      </p:pic>
      <p:pic>
        <p:nvPicPr>
          <p:cNvPr id="21" name="Grafik 20" descr="Ein Bild, das Text, ClipArt enthält.&#10;&#10;Automatisch generierte Beschreibung">
            <a:extLst>
              <a:ext uri="{FF2B5EF4-FFF2-40B4-BE49-F238E27FC236}">
                <a16:creationId xmlns:a16="http://schemas.microsoft.com/office/drawing/2014/main" id="{7A6D92BF-07F2-08BD-5A31-155ED6AD5E1C}"/>
              </a:ext>
            </a:extLst>
          </p:cNvPr>
          <p:cNvPicPr>
            <a:picLocks noChangeAspect="1"/>
          </p:cNvPicPr>
          <p:nvPr/>
        </p:nvPicPr>
        <p:blipFill>
          <a:blip r:embed="rId10"/>
          <a:stretch>
            <a:fillRect/>
          </a:stretch>
        </p:blipFill>
        <p:spPr>
          <a:xfrm>
            <a:off x="3891950" y="3111802"/>
            <a:ext cx="1715060" cy="1028746"/>
          </a:xfrm>
          <a:prstGeom prst="rect">
            <a:avLst/>
          </a:prstGeom>
        </p:spPr>
      </p:pic>
      <p:pic>
        <p:nvPicPr>
          <p:cNvPr id="25" name="Grafik 24">
            <a:extLst>
              <a:ext uri="{FF2B5EF4-FFF2-40B4-BE49-F238E27FC236}">
                <a16:creationId xmlns:a16="http://schemas.microsoft.com/office/drawing/2014/main" id="{FE8F71C1-525F-FB38-1ACC-2015D6788546}"/>
              </a:ext>
            </a:extLst>
          </p:cNvPr>
          <p:cNvPicPr>
            <a:picLocks noChangeAspect="1"/>
          </p:cNvPicPr>
          <p:nvPr/>
        </p:nvPicPr>
        <p:blipFill>
          <a:blip r:embed="rId11"/>
          <a:stretch>
            <a:fillRect/>
          </a:stretch>
        </p:blipFill>
        <p:spPr>
          <a:xfrm>
            <a:off x="7946556" y="3955378"/>
            <a:ext cx="1723224" cy="1037892"/>
          </a:xfrm>
          <a:prstGeom prst="rect">
            <a:avLst/>
          </a:prstGeom>
        </p:spPr>
      </p:pic>
      <p:pic>
        <p:nvPicPr>
          <p:cNvPr id="7" name="Grafik 6" descr="Ein Bild, das Text, ClipArt enthält.&#10;&#10;Automatisch generierte Beschreibung">
            <a:extLst>
              <a:ext uri="{FF2B5EF4-FFF2-40B4-BE49-F238E27FC236}">
                <a16:creationId xmlns:a16="http://schemas.microsoft.com/office/drawing/2014/main" id="{5ADB5A23-3BDD-6512-B378-AEF63A2298C1}"/>
              </a:ext>
            </a:extLst>
          </p:cNvPr>
          <p:cNvPicPr>
            <a:picLocks noChangeAspect="1"/>
          </p:cNvPicPr>
          <p:nvPr/>
        </p:nvPicPr>
        <p:blipFill>
          <a:blip r:embed="rId12"/>
          <a:stretch>
            <a:fillRect/>
          </a:stretch>
        </p:blipFill>
        <p:spPr>
          <a:xfrm>
            <a:off x="1237354" y="1391011"/>
            <a:ext cx="1709278" cy="1028745"/>
          </a:xfrm>
          <a:prstGeom prst="rect">
            <a:avLst/>
          </a:prstGeom>
        </p:spPr>
      </p:pic>
      <p:pic>
        <p:nvPicPr>
          <p:cNvPr id="27" name="Grafik 26" descr="Ein Bild, das Text, ClipArt enthält.&#10;&#10;Automatisch generierte Beschreibung">
            <a:extLst>
              <a:ext uri="{FF2B5EF4-FFF2-40B4-BE49-F238E27FC236}">
                <a16:creationId xmlns:a16="http://schemas.microsoft.com/office/drawing/2014/main" id="{B1CDA897-5910-72B7-0197-CEE8055090F5}"/>
              </a:ext>
            </a:extLst>
          </p:cNvPr>
          <p:cNvPicPr>
            <a:picLocks noChangeAspect="1"/>
          </p:cNvPicPr>
          <p:nvPr/>
        </p:nvPicPr>
        <p:blipFill>
          <a:blip r:embed="rId13"/>
          <a:stretch>
            <a:fillRect/>
          </a:stretch>
        </p:blipFill>
        <p:spPr>
          <a:xfrm>
            <a:off x="5254749" y="-391487"/>
            <a:ext cx="1604625" cy="965759"/>
          </a:xfrm>
          <a:prstGeom prst="rect">
            <a:avLst/>
          </a:prstGeom>
        </p:spPr>
      </p:pic>
      <p:pic>
        <p:nvPicPr>
          <p:cNvPr id="29" name="Grafik 28" descr="Ein Bild, das Text, ClipArt enthält.&#10;&#10;Automatisch generierte Beschreibung">
            <a:extLst>
              <a:ext uri="{FF2B5EF4-FFF2-40B4-BE49-F238E27FC236}">
                <a16:creationId xmlns:a16="http://schemas.microsoft.com/office/drawing/2014/main" id="{3C1EBF60-9177-AAE3-DDE2-205D77EB0B67}"/>
              </a:ext>
            </a:extLst>
          </p:cNvPr>
          <p:cNvPicPr>
            <a:picLocks noChangeAspect="1"/>
          </p:cNvPicPr>
          <p:nvPr/>
        </p:nvPicPr>
        <p:blipFill>
          <a:blip r:embed="rId14"/>
          <a:stretch>
            <a:fillRect/>
          </a:stretch>
        </p:blipFill>
        <p:spPr>
          <a:xfrm>
            <a:off x="6108399" y="1299990"/>
            <a:ext cx="1604624" cy="965759"/>
          </a:xfrm>
          <a:prstGeom prst="rect">
            <a:avLst/>
          </a:prstGeom>
        </p:spPr>
      </p:pic>
      <p:pic>
        <p:nvPicPr>
          <p:cNvPr id="31" name="Grafik 30" descr="Ein Bild, das Text, ClipArt enthält.&#10;&#10;Automatisch generierte Beschreibung">
            <a:extLst>
              <a:ext uri="{FF2B5EF4-FFF2-40B4-BE49-F238E27FC236}">
                <a16:creationId xmlns:a16="http://schemas.microsoft.com/office/drawing/2014/main" id="{11D7682F-CD51-9991-104F-63D87C028072}"/>
              </a:ext>
            </a:extLst>
          </p:cNvPr>
          <p:cNvPicPr>
            <a:picLocks noChangeAspect="1"/>
          </p:cNvPicPr>
          <p:nvPr/>
        </p:nvPicPr>
        <p:blipFill>
          <a:blip r:embed="rId15"/>
          <a:stretch>
            <a:fillRect/>
          </a:stretch>
        </p:blipFill>
        <p:spPr>
          <a:xfrm>
            <a:off x="4388561" y="874925"/>
            <a:ext cx="1460385" cy="878947"/>
          </a:xfrm>
          <a:prstGeom prst="rect">
            <a:avLst/>
          </a:prstGeom>
        </p:spPr>
      </p:pic>
      <p:pic>
        <p:nvPicPr>
          <p:cNvPr id="33" name="Grafik 32" descr="Ein Bild, das Text, ClipArt enthält.&#10;&#10;Automatisch generierte Beschreibung">
            <a:extLst>
              <a:ext uri="{FF2B5EF4-FFF2-40B4-BE49-F238E27FC236}">
                <a16:creationId xmlns:a16="http://schemas.microsoft.com/office/drawing/2014/main" id="{88FAC43B-D64F-BF4A-1BF2-4D68CDB822B8}"/>
              </a:ext>
            </a:extLst>
          </p:cNvPr>
          <p:cNvPicPr>
            <a:picLocks noChangeAspect="1"/>
          </p:cNvPicPr>
          <p:nvPr/>
        </p:nvPicPr>
        <p:blipFill>
          <a:blip r:embed="rId16"/>
          <a:stretch>
            <a:fillRect/>
          </a:stretch>
        </p:blipFill>
        <p:spPr>
          <a:xfrm>
            <a:off x="2980377" y="796787"/>
            <a:ext cx="1243029" cy="747950"/>
          </a:xfrm>
          <a:prstGeom prst="rect">
            <a:avLst/>
          </a:prstGeom>
        </p:spPr>
      </p:pic>
      <p:pic>
        <p:nvPicPr>
          <p:cNvPr id="38" name="Grafik 37" descr="Ein Bild, das Text, ClipArt enthält.&#10;&#10;Automatisch generierte Beschreibung">
            <a:extLst>
              <a:ext uri="{FF2B5EF4-FFF2-40B4-BE49-F238E27FC236}">
                <a16:creationId xmlns:a16="http://schemas.microsoft.com/office/drawing/2014/main" id="{0D5CF46C-56D5-CEBB-55FE-0AA7F12F6B88}"/>
              </a:ext>
            </a:extLst>
          </p:cNvPr>
          <p:cNvPicPr>
            <a:picLocks noChangeAspect="1"/>
          </p:cNvPicPr>
          <p:nvPr/>
        </p:nvPicPr>
        <p:blipFill>
          <a:blip r:embed="rId17"/>
          <a:stretch>
            <a:fillRect/>
          </a:stretch>
        </p:blipFill>
        <p:spPr>
          <a:xfrm>
            <a:off x="3741255" y="-302629"/>
            <a:ext cx="1294611" cy="777643"/>
          </a:xfrm>
          <a:prstGeom prst="rect">
            <a:avLst/>
          </a:prstGeom>
        </p:spPr>
      </p:pic>
      <p:pic>
        <p:nvPicPr>
          <p:cNvPr id="40" name="Grafik 39" descr="Ein Bild, das Text, ClipArt enthält.&#10;&#10;Automatisch generierte Beschreibung">
            <a:extLst>
              <a:ext uri="{FF2B5EF4-FFF2-40B4-BE49-F238E27FC236}">
                <a16:creationId xmlns:a16="http://schemas.microsoft.com/office/drawing/2014/main" id="{55AE1ECC-27BE-39E5-7E11-0D943B3694F2}"/>
              </a:ext>
            </a:extLst>
          </p:cNvPr>
          <p:cNvPicPr>
            <a:picLocks noChangeAspect="1"/>
          </p:cNvPicPr>
          <p:nvPr/>
        </p:nvPicPr>
        <p:blipFill>
          <a:blip r:embed="rId18"/>
          <a:stretch>
            <a:fillRect/>
          </a:stretch>
        </p:blipFill>
        <p:spPr>
          <a:xfrm>
            <a:off x="3190342" y="1903368"/>
            <a:ext cx="1604625" cy="965759"/>
          </a:xfrm>
          <a:prstGeom prst="rect">
            <a:avLst/>
          </a:prstGeom>
        </p:spPr>
      </p:pic>
      <p:pic>
        <p:nvPicPr>
          <p:cNvPr id="42" name="Grafik 41" descr="Ein Bild, das Text, ClipArt enthält.&#10;&#10;Automatisch generierte Beschreibung">
            <a:extLst>
              <a:ext uri="{FF2B5EF4-FFF2-40B4-BE49-F238E27FC236}">
                <a16:creationId xmlns:a16="http://schemas.microsoft.com/office/drawing/2014/main" id="{6C62C4A5-1163-5886-662A-C7BE8535A18B}"/>
              </a:ext>
            </a:extLst>
          </p:cNvPr>
          <p:cNvPicPr>
            <a:picLocks noChangeAspect="1"/>
          </p:cNvPicPr>
          <p:nvPr/>
        </p:nvPicPr>
        <p:blipFill>
          <a:blip r:embed="rId19"/>
          <a:stretch>
            <a:fillRect/>
          </a:stretch>
        </p:blipFill>
        <p:spPr>
          <a:xfrm>
            <a:off x="5740706" y="3690256"/>
            <a:ext cx="1958686" cy="1178854"/>
          </a:xfrm>
          <a:prstGeom prst="rect">
            <a:avLst/>
          </a:prstGeom>
        </p:spPr>
      </p:pic>
      <p:pic>
        <p:nvPicPr>
          <p:cNvPr id="44" name="Grafik 43" descr="Ein Bild, das Text, ClipArt enthält.&#10;&#10;Automatisch generierte Beschreibung">
            <a:extLst>
              <a:ext uri="{FF2B5EF4-FFF2-40B4-BE49-F238E27FC236}">
                <a16:creationId xmlns:a16="http://schemas.microsoft.com/office/drawing/2014/main" id="{F5C57AC8-8CAF-24B8-AE93-3D24B0A4EE78}"/>
              </a:ext>
            </a:extLst>
          </p:cNvPr>
          <p:cNvPicPr>
            <a:picLocks noChangeAspect="1"/>
          </p:cNvPicPr>
          <p:nvPr/>
        </p:nvPicPr>
        <p:blipFill>
          <a:blip r:embed="rId20"/>
          <a:stretch>
            <a:fillRect/>
          </a:stretch>
        </p:blipFill>
        <p:spPr>
          <a:xfrm>
            <a:off x="8439150" y="2386457"/>
            <a:ext cx="1802892" cy="1085088"/>
          </a:xfrm>
          <a:prstGeom prst="rect">
            <a:avLst/>
          </a:prstGeom>
        </p:spPr>
      </p:pic>
    </p:spTree>
    <p:extLst>
      <p:ext uri="{BB962C8B-B14F-4D97-AF65-F5344CB8AC3E}">
        <p14:creationId xmlns:p14="http://schemas.microsoft.com/office/powerpoint/2010/main" val="4186269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3DA0EF2-C4F3-6247-8669-162D91FA0E92}"/>
              </a:ext>
            </a:extLst>
          </p:cNvPr>
          <p:cNvSpPr/>
          <p:nvPr/>
        </p:nvSpPr>
        <p:spPr>
          <a:xfrm>
            <a:off x="-144016" y="377032"/>
            <a:ext cx="288032" cy="504056"/>
          </a:xfrm>
          <a:prstGeom prst="rect">
            <a:avLst/>
          </a:prstGeom>
          <a:solidFill>
            <a:srgbClr val="FFC524"/>
          </a:solidFill>
          <a:ln>
            <a:solidFill>
              <a:srgbClr val="FFC52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Abgerundetes Rechteck 28">
            <a:extLst>
              <a:ext uri="{FF2B5EF4-FFF2-40B4-BE49-F238E27FC236}">
                <a16:creationId xmlns:a16="http://schemas.microsoft.com/office/drawing/2014/main" id="{944949C7-D441-4883-A17C-5C28FFFC8977}"/>
              </a:ext>
            </a:extLst>
          </p:cNvPr>
          <p:cNvSpPr/>
          <p:nvPr/>
        </p:nvSpPr>
        <p:spPr>
          <a:xfrm rot="18944242">
            <a:off x="6854549" y="963368"/>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Abgerundetes Rechteck 28">
            <a:extLst>
              <a:ext uri="{FF2B5EF4-FFF2-40B4-BE49-F238E27FC236}">
                <a16:creationId xmlns:a16="http://schemas.microsoft.com/office/drawing/2014/main" id="{FE7CF0BB-45FE-4ABB-A411-D355BE67C8DE}"/>
              </a:ext>
            </a:extLst>
          </p:cNvPr>
          <p:cNvSpPr/>
          <p:nvPr/>
        </p:nvSpPr>
        <p:spPr>
          <a:xfrm rot="18944242">
            <a:off x="7584505" y="5092458"/>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Textplatzhalter 3">
            <a:extLst>
              <a:ext uri="{FF2B5EF4-FFF2-40B4-BE49-F238E27FC236}">
                <a16:creationId xmlns:a16="http://schemas.microsoft.com/office/drawing/2014/main" id="{96279509-F15B-4BD0-8B06-A7198D647445}"/>
              </a:ext>
            </a:extLst>
          </p:cNvPr>
          <p:cNvSpPr txBox="1">
            <a:spLocks/>
          </p:cNvSpPr>
          <p:nvPr/>
        </p:nvSpPr>
        <p:spPr>
          <a:xfrm>
            <a:off x="595855" y="1050587"/>
            <a:ext cx="5694578" cy="30728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CH" sz="2200" i="1" dirty="0">
              <a:latin typeface="Univers Light" panose="020B0403020202020204" pitchFamily="34" charset="0"/>
              <a:sym typeface="Wingdings" panose="05000000000000000000" pitchFamily="2" charset="2"/>
            </a:endParaRPr>
          </a:p>
          <a:p>
            <a:pPr marL="0" indent="0">
              <a:buNone/>
            </a:pPr>
            <a:endParaRPr lang="de-CH" sz="2200" i="1" dirty="0">
              <a:latin typeface="Univers Light" panose="020B0403020202020204" pitchFamily="34" charset="0"/>
              <a:sym typeface="Wingdings" panose="05000000000000000000" pitchFamily="2" charset="2"/>
            </a:endParaRPr>
          </a:p>
          <a:p>
            <a:pPr marL="0" indent="0">
              <a:buNone/>
            </a:pPr>
            <a:endParaRPr lang="de-CH" sz="2200" i="1" dirty="0">
              <a:latin typeface="Univers Light" panose="020B0403020202020204" pitchFamily="34" charset="0"/>
              <a:sym typeface="Wingdings" panose="05000000000000000000" pitchFamily="2" charset="2"/>
            </a:endParaRPr>
          </a:p>
          <a:p>
            <a:pPr marL="285750" indent="-285750">
              <a:buFont typeface="Wingdings" panose="05000000000000000000" pitchFamily="2" charset="2"/>
              <a:buChar char="à"/>
            </a:pPr>
            <a:endParaRPr lang="de-CH" sz="2200" dirty="0">
              <a:latin typeface="Univers Light" panose="020B0403020202020204" pitchFamily="34" charset="0"/>
              <a:sym typeface="Wingdings" panose="05000000000000000000" pitchFamily="2" charset="2"/>
            </a:endParaRPr>
          </a:p>
          <a:p>
            <a:pPr marL="0" indent="0">
              <a:buNone/>
            </a:pPr>
            <a:endParaRPr lang="de-CH" sz="2200" dirty="0">
              <a:latin typeface="Univers Light" panose="020B0403020202020204" pitchFamily="34" charset="0"/>
              <a:sym typeface="Wingdings" panose="05000000000000000000" pitchFamily="2" charset="2"/>
              <a:hlinkClick r:id="rId3"/>
            </a:endParaRPr>
          </a:p>
          <a:p>
            <a:pPr marL="0" indent="0">
              <a:buNone/>
            </a:pPr>
            <a:endParaRPr lang="de-CH" sz="2200" dirty="0">
              <a:latin typeface="Univers Light" panose="020B0403020202020204" pitchFamily="34" charset="0"/>
              <a:sym typeface="Wingdings" panose="05000000000000000000" pitchFamily="2" charset="2"/>
              <a:hlinkClick r:id="rId3"/>
            </a:endParaRPr>
          </a:p>
          <a:p>
            <a:endParaRPr lang="de-CH" b="1" dirty="0">
              <a:latin typeface="Univers Light" panose="020B0403020202020204" pitchFamily="34" charset="0"/>
            </a:endParaRPr>
          </a:p>
          <a:p>
            <a:endParaRPr lang="de-CH" b="1" dirty="0"/>
          </a:p>
        </p:txBody>
      </p:sp>
      <p:sp>
        <p:nvSpPr>
          <p:cNvPr id="32" name="Abgerundetes Rechteck 28">
            <a:extLst>
              <a:ext uri="{FF2B5EF4-FFF2-40B4-BE49-F238E27FC236}">
                <a16:creationId xmlns:a16="http://schemas.microsoft.com/office/drawing/2014/main" id="{54F02EC2-0690-464B-BC34-080BDE9DE03E}"/>
              </a:ext>
            </a:extLst>
          </p:cNvPr>
          <p:cNvSpPr/>
          <p:nvPr/>
        </p:nvSpPr>
        <p:spPr>
          <a:xfrm rot="18944242">
            <a:off x="444869" y="1105025"/>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a:extLst>
              <a:ext uri="{FF2B5EF4-FFF2-40B4-BE49-F238E27FC236}">
                <a16:creationId xmlns:a16="http://schemas.microsoft.com/office/drawing/2014/main" id="{4B1611E8-DF01-57A9-3175-86A04E0A8DAB}"/>
              </a:ext>
            </a:extLst>
          </p:cNvPr>
          <p:cNvSpPr txBox="1"/>
          <p:nvPr/>
        </p:nvSpPr>
        <p:spPr>
          <a:xfrm>
            <a:off x="687893" y="775840"/>
            <a:ext cx="11504107" cy="1200329"/>
          </a:xfrm>
          <a:prstGeom prst="rect">
            <a:avLst/>
          </a:prstGeom>
          <a:noFill/>
        </p:spPr>
        <p:txBody>
          <a:bodyPr wrap="square" rtlCol="0">
            <a:spAutoFit/>
          </a:bodyPr>
          <a:lstStyle/>
          <a:p>
            <a:r>
              <a:rPr lang="de-CH" b="1" dirty="0">
                <a:solidFill>
                  <a:srgbClr val="0355A0"/>
                </a:solidFill>
                <a:latin typeface="Univers Light" panose="020B0403020202020204" pitchFamily="34" charset="0"/>
              </a:rPr>
              <a:t>Ziel </a:t>
            </a:r>
            <a:r>
              <a:rPr lang="de-CH" b="1" i="1" dirty="0">
                <a:solidFill>
                  <a:srgbClr val="0355A0"/>
                </a:solidFill>
                <a:latin typeface="Univers Light" panose="020B0403020202020204" pitchFamily="34" charset="0"/>
              </a:rPr>
              <a:t>palliative ostschweiz</a:t>
            </a:r>
          </a:p>
          <a:p>
            <a:r>
              <a:rPr lang="de-CH" dirty="0">
                <a:solidFill>
                  <a:srgbClr val="0355A0"/>
                </a:solidFill>
                <a:latin typeface="Univers Light" panose="020B0403020202020204" pitchFamily="34" charset="0"/>
              </a:rPr>
              <a:t>Förderung der Palliativen Medizin, Pflege und Begleitung im regionalen Gesundheitswesen.</a:t>
            </a:r>
          </a:p>
          <a:p>
            <a:r>
              <a:rPr lang="de-CH" dirty="0">
                <a:solidFill>
                  <a:srgbClr val="0355A0"/>
                </a:solidFill>
                <a:latin typeface="Univers Light" panose="020B0403020202020204" pitchFamily="34" charset="0"/>
              </a:rPr>
              <a:t>Begegnung, Informations- und Erfahrungsaustausch sowie die Vernetzung und Kooperation zwischen Personen und Institutionen, die sich in der Ostschweiz für die palliative Medizin, Pflege und Begleitung einsetzen.</a:t>
            </a:r>
          </a:p>
        </p:txBody>
      </p:sp>
      <p:sp>
        <p:nvSpPr>
          <p:cNvPr id="9" name="Abgerundetes Rechteck 28">
            <a:extLst>
              <a:ext uri="{FF2B5EF4-FFF2-40B4-BE49-F238E27FC236}">
                <a16:creationId xmlns:a16="http://schemas.microsoft.com/office/drawing/2014/main" id="{E97A1936-9AD8-102F-A374-163AABF6626D}"/>
              </a:ext>
            </a:extLst>
          </p:cNvPr>
          <p:cNvSpPr/>
          <p:nvPr/>
        </p:nvSpPr>
        <p:spPr>
          <a:xfrm rot="18944242">
            <a:off x="464708" y="2453500"/>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10">
            <a:extLst>
              <a:ext uri="{FF2B5EF4-FFF2-40B4-BE49-F238E27FC236}">
                <a16:creationId xmlns:a16="http://schemas.microsoft.com/office/drawing/2014/main" id="{62D6E5B8-D5E4-C38F-F3B9-C62C071ED558}"/>
              </a:ext>
            </a:extLst>
          </p:cNvPr>
          <p:cNvSpPr txBox="1"/>
          <p:nvPr/>
        </p:nvSpPr>
        <p:spPr>
          <a:xfrm>
            <a:off x="687893" y="2122916"/>
            <a:ext cx="11360091" cy="2031325"/>
          </a:xfrm>
          <a:prstGeom prst="rect">
            <a:avLst/>
          </a:prstGeom>
          <a:noFill/>
        </p:spPr>
        <p:txBody>
          <a:bodyPr wrap="square" rtlCol="0">
            <a:spAutoFit/>
          </a:bodyPr>
          <a:lstStyle/>
          <a:p>
            <a:r>
              <a:rPr lang="de-CH" dirty="0">
                <a:latin typeface="Univers Light" panose="020B0403020202020204" pitchFamily="34" charset="0"/>
              </a:rPr>
              <a:t>Leistungsauftrag</a:t>
            </a:r>
            <a:endParaRPr lang="de-CH" sz="1800" b="1" i="0" u="none" strike="noStrike" baseline="0" dirty="0">
              <a:solidFill>
                <a:srgbClr val="000000"/>
              </a:solidFill>
              <a:latin typeface="Univers Light" panose="020B0403020202020204" pitchFamily="34" charset="0"/>
            </a:endParaRPr>
          </a:p>
          <a:p>
            <a:r>
              <a:rPr lang="de-CH" sz="1800" b="1" i="0" u="none" strike="noStrike" baseline="0" dirty="0">
                <a:solidFill>
                  <a:srgbClr val="000000"/>
                </a:solidFill>
                <a:latin typeface="Univers Light" panose="020B0403020202020204" pitchFamily="34" charset="0"/>
              </a:rPr>
              <a:t>Entwicklung dezentraler Strukturen – Foren </a:t>
            </a:r>
            <a:endParaRPr lang="de-CH" sz="1800" b="0" i="0" u="none" strike="noStrike" baseline="0" dirty="0">
              <a:solidFill>
                <a:srgbClr val="000000"/>
              </a:solidFill>
              <a:latin typeface="Univers Light" panose="020B0403020202020204" pitchFamily="34" charset="0"/>
            </a:endParaRPr>
          </a:p>
          <a:p>
            <a:r>
              <a:rPr lang="de-CH" sz="1800" b="0" i="0" u="none" strike="noStrike" baseline="0" dirty="0">
                <a:solidFill>
                  <a:srgbClr val="000000"/>
                </a:solidFill>
                <a:latin typeface="Univers Light" panose="020B0403020202020204" pitchFamily="34" charset="0"/>
              </a:rPr>
              <a:t>Der Verein fördert und unterstützt die Entwicklung und Vernetzung regionaler Initiativen (Foren) und arbeitet darauf hin, dass längerfristig in allen Teilen des Kantons Foren mit kompetenten Ansprechpersonen zu den verschiedenen Aspekten der Palliative Care zur Verfügung stehen. </a:t>
            </a:r>
          </a:p>
          <a:p>
            <a:r>
              <a:rPr lang="de-CH" sz="1800" b="0" i="0" u="none" strike="noStrike" baseline="0" dirty="0">
                <a:solidFill>
                  <a:srgbClr val="000000"/>
                </a:solidFill>
                <a:latin typeface="Univers Light" panose="020B0403020202020204" pitchFamily="34" charset="0"/>
              </a:rPr>
              <a:t>Er berät regionale Foren und organisiert regelmässig gemeinsame Informations- und Weiterbildungsveranstaltungen (Plattform der Delegierten).</a:t>
            </a:r>
            <a:endParaRPr lang="de-CH" dirty="0">
              <a:latin typeface="Univers Light" panose="020B0403020202020204" pitchFamily="34" charset="0"/>
            </a:endParaRPr>
          </a:p>
        </p:txBody>
      </p:sp>
      <p:sp>
        <p:nvSpPr>
          <p:cNvPr id="13" name="Textfeld 12">
            <a:extLst>
              <a:ext uri="{FF2B5EF4-FFF2-40B4-BE49-F238E27FC236}">
                <a16:creationId xmlns:a16="http://schemas.microsoft.com/office/drawing/2014/main" id="{5D638AEA-D7B3-2371-E89F-D793D1C5C9C9}"/>
              </a:ext>
            </a:extLst>
          </p:cNvPr>
          <p:cNvSpPr txBox="1"/>
          <p:nvPr/>
        </p:nvSpPr>
        <p:spPr>
          <a:xfrm>
            <a:off x="687893" y="4247515"/>
            <a:ext cx="7770180" cy="2585323"/>
          </a:xfrm>
          <a:prstGeom prst="rect">
            <a:avLst/>
          </a:prstGeom>
          <a:noFill/>
        </p:spPr>
        <p:txBody>
          <a:bodyPr wrap="square">
            <a:spAutoFit/>
          </a:bodyPr>
          <a:lstStyle/>
          <a:p>
            <a:r>
              <a:rPr lang="de-CH" sz="1800" b="1" i="0" u="none" strike="noStrike" baseline="0" dirty="0">
                <a:solidFill>
                  <a:schemeClr val="accent4">
                    <a:lumMod val="75000"/>
                  </a:schemeClr>
                </a:solidFill>
                <a:latin typeface="Arial" panose="020B0604020202020204" pitchFamily="34" charset="0"/>
              </a:rPr>
              <a:t>Leistungen </a:t>
            </a:r>
            <a:r>
              <a:rPr lang="de-CH" sz="1800" b="1" i="1" u="none" strike="noStrike" baseline="0" dirty="0">
                <a:solidFill>
                  <a:schemeClr val="accent4">
                    <a:lumMod val="75000"/>
                  </a:schemeClr>
                </a:solidFill>
                <a:latin typeface="Arial" panose="020B0604020202020204" pitchFamily="34" charset="0"/>
              </a:rPr>
              <a:t>palliative ostschweiz</a:t>
            </a:r>
          </a:p>
          <a:p>
            <a:pPr marL="285750" indent="-285750">
              <a:buFont typeface="Symbol" panose="05050102010706020507" pitchFamily="18" charset="2"/>
              <a:buChar char="-"/>
            </a:pPr>
            <a:r>
              <a:rPr lang="de-CH" dirty="0">
                <a:solidFill>
                  <a:schemeClr val="accent4">
                    <a:lumMod val="75000"/>
                  </a:schemeClr>
                </a:solidFill>
                <a:latin typeface="Univers Light" panose="020B0403020202020204" pitchFamily="34" charset="0"/>
              </a:rPr>
              <a:t>Aufbau von Palliative Care Foren</a:t>
            </a:r>
          </a:p>
          <a:p>
            <a:pPr marL="285750" indent="-285750">
              <a:buFont typeface="Symbol" panose="05050102010706020507" pitchFamily="18" charset="2"/>
              <a:buChar char="-"/>
            </a:pPr>
            <a:r>
              <a:rPr lang="de-CH" dirty="0">
                <a:solidFill>
                  <a:schemeClr val="accent4">
                    <a:lumMod val="75000"/>
                  </a:schemeClr>
                </a:solidFill>
                <a:latin typeface="Univers Light" panose="020B0403020202020204" pitchFamily="34" charset="0"/>
              </a:rPr>
              <a:t>Plattformsitzung mit den Delegierten aus den Foren – allgemeine Palliative Care</a:t>
            </a:r>
          </a:p>
          <a:p>
            <a:pPr marL="285750" indent="-285750">
              <a:buFont typeface="Symbol" panose="05050102010706020507" pitchFamily="18" charset="2"/>
              <a:buChar char="-"/>
            </a:pPr>
            <a:r>
              <a:rPr lang="de-CH" dirty="0">
                <a:solidFill>
                  <a:schemeClr val="accent4">
                    <a:lumMod val="75000"/>
                  </a:schemeClr>
                </a:solidFill>
                <a:latin typeface="Univers Light" panose="020B0403020202020204" pitchFamily="34" charset="0"/>
              </a:rPr>
              <a:t>IG Freiwillige mit den Einsatzleitungen der Hospiz- und Freiwilligengruppen</a:t>
            </a:r>
          </a:p>
          <a:p>
            <a:pPr marL="285750" indent="-285750">
              <a:buFont typeface="Symbol" panose="05050102010706020507" pitchFamily="18" charset="2"/>
              <a:buChar char="-"/>
            </a:pPr>
            <a:r>
              <a:rPr lang="de-CH" dirty="0">
                <a:solidFill>
                  <a:schemeClr val="accent4">
                    <a:lumMod val="75000"/>
                  </a:schemeClr>
                </a:solidFill>
                <a:latin typeface="Univers Light" panose="020B0403020202020204" pitchFamily="34" charset="0"/>
              </a:rPr>
              <a:t>IG Trauer mit den Engagierten in den Trauercafés</a:t>
            </a:r>
            <a:endParaRPr lang="de-CH" i="1" dirty="0">
              <a:solidFill>
                <a:schemeClr val="accent4">
                  <a:lumMod val="75000"/>
                </a:schemeClr>
              </a:solidFill>
              <a:latin typeface="Univers Light" panose="020B0403020202020204" pitchFamily="34" charset="0"/>
            </a:endParaRPr>
          </a:p>
          <a:p>
            <a:pPr marL="285750" indent="-285750">
              <a:buFont typeface="Symbol" panose="05050102010706020507" pitchFamily="18" charset="2"/>
              <a:buChar char="-"/>
            </a:pPr>
            <a:r>
              <a:rPr lang="de-CH" dirty="0">
                <a:solidFill>
                  <a:schemeClr val="accent4">
                    <a:lumMod val="75000"/>
                  </a:schemeClr>
                </a:solidFill>
                <a:latin typeface="Univers Light" panose="020B0403020202020204" pitchFamily="34" charset="0"/>
              </a:rPr>
              <a:t>IG Spezialisierte Palliative Care, im Aufbau</a:t>
            </a:r>
          </a:p>
          <a:p>
            <a:pPr marL="285750" indent="-285750">
              <a:buFont typeface="Symbol" panose="05050102010706020507" pitchFamily="18" charset="2"/>
              <a:buChar char="-"/>
            </a:pPr>
            <a:r>
              <a:rPr lang="de-CH" dirty="0">
                <a:solidFill>
                  <a:schemeClr val="accent4">
                    <a:lumMod val="75000"/>
                  </a:schemeClr>
                </a:solidFill>
                <a:latin typeface="Univers Light" panose="020B0403020202020204" pitchFamily="34" charset="0"/>
              </a:rPr>
              <a:t>Jährlicher Ostschweizer Hospiz- und Palliativtag (Fachtagung)</a:t>
            </a:r>
          </a:p>
        </p:txBody>
      </p:sp>
      <p:sp>
        <p:nvSpPr>
          <p:cNvPr id="15" name="Textfeld 14">
            <a:extLst>
              <a:ext uri="{FF2B5EF4-FFF2-40B4-BE49-F238E27FC236}">
                <a16:creationId xmlns:a16="http://schemas.microsoft.com/office/drawing/2014/main" id="{6EC3942F-4593-4630-1A61-D98F5765B37D}"/>
              </a:ext>
            </a:extLst>
          </p:cNvPr>
          <p:cNvSpPr txBox="1"/>
          <p:nvPr/>
        </p:nvSpPr>
        <p:spPr>
          <a:xfrm>
            <a:off x="7796847" y="5016933"/>
            <a:ext cx="5174435" cy="1754326"/>
          </a:xfrm>
          <a:prstGeom prst="rect">
            <a:avLst/>
          </a:prstGeom>
          <a:noFill/>
        </p:spPr>
        <p:txBody>
          <a:bodyPr wrap="square" rtlCol="0">
            <a:spAutoFit/>
          </a:bodyPr>
          <a:lstStyle/>
          <a:p>
            <a:r>
              <a:rPr lang="de-CH" b="1" dirty="0">
                <a:solidFill>
                  <a:schemeClr val="accent4">
                    <a:lumMod val="75000"/>
                  </a:schemeClr>
                </a:solidFill>
                <a:latin typeface="Univers Light" panose="020B0403020202020204" pitchFamily="34" charset="0"/>
              </a:rPr>
              <a:t>Erarbeiten von Grundlagen Dokumenten:</a:t>
            </a:r>
          </a:p>
          <a:p>
            <a:pPr marL="285750" indent="-285750">
              <a:buFont typeface="Wingdings" panose="05000000000000000000" pitchFamily="2" charset="2"/>
              <a:buChar char="v"/>
            </a:pPr>
            <a:r>
              <a:rPr lang="de-CH" dirty="0">
                <a:solidFill>
                  <a:schemeClr val="accent4">
                    <a:lumMod val="75000"/>
                  </a:schemeClr>
                </a:solidFill>
                <a:latin typeface="Univers Light" panose="020B0403020202020204" pitchFamily="34" charset="0"/>
              </a:rPr>
              <a:t>Palliativer Betreuungsplan</a:t>
            </a:r>
          </a:p>
          <a:p>
            <a:pPr marL="285750" indent="-285750">
              <a:buFont typeface="Wingdings" panose="05000000000000000000" pitchFamily="2" charset="2"/>
              <a:buChar char="v"/>
            </a:pPr>
            <a:r>
              <a:rPr lang="de-CH" dirty="0">
                <a:solidFill>
                  <a:schemeClr val="accent4">
                    <a:lumMod val="75000"/>
                  </a:schemeClr>
                </a:solidFill>
                <a:latin typeface="Univers Light" panose="020B0403020202020204" pitchFamily="34" charset="0"/>
              </a:rPr>
              <a:t>Formular Palliative Reservemedikation</a:t>
            </a:r>
          </a:p>
          <a:p>
            <a:pPr marL="285750" indent="-285750">
              <a:buFont typeface="Wingdings" panose="05000000000000000000" pitchFamily="2" charset="2"/>
              <a:buChar char="v"/>
            </a:pPr>
            <a:r>
              <a:rPr lang="de-CH" dirty="0">
                <a:solidFill>
                  <a:schemeClr val="accent4">
                    <a:lumMod val="75000"/>
                  </a:schemeClr>
                </a:solidFill>
                <a:latin typeface="Univers Light" panose="020B0403020202020204" pitchFamily="34" charset="0"/>
              </a:rPr>
              <a:t>Einschätzung Palliative Care Bedarf</a:t>
            </a:r>
          </a:p>
          <a:p>
            <a:pPr marL="285750" indent="-285750">
              <a:buFont typeface="Wingdings" panose="05000000000000000000" pitchFamily="2" charset="2"/>
              <a:buChar char="v"/>
            </a:pPr>
            <a:r>
              <a:rPr lang="de-CH" dirty="0">
                <a:solidFill>
                  <a:schemeClr val="accent4">
                    <a:lumMod val="75000"/>
                  </a:schemeClr>
                </a:solidFill>
                <a:latin typeface="Univers Light" panose="020B0403020202020204" pitchFamily="34" charset="0"/>
              </a:rPr>
              <a:t>SENS Modell</a:t>
            </a:r>
          </a:p>
          <a:p>
            <a:pPr marL="285750" indent="-285750">
              <a:buFont typeface="Wingdings" panose="05000000000000000000" pitchFamily="2" charset="2"/>
              <a:buChar char="v"/>
            </a:pPr>
            <a:r>
              <a:rPr lang="de-CH" dirty="0">
                <a:solidFill>
                  <a:schemeClr val="accent4">
                    <a:lumMod val="75000"/>
                  </a:schemeClr>
                </a:solidFill>
                <a:latin typeface="Univers Light" panose="020B0403020202020204" pitchFamily="34" charset="0"/>
              </a:rPr>
              <a:t>Modell Phasen und Ebenen</a:t>
            </a:r>
          </a:p>
        </p:txBody>
      </p:sp>
      <p:sp>
        <p:nvSpPr>
          <p:cNvPr id="19" name="Abgerundetes Rechteck 28">
            <a:extLst>
              <a:ext uri="{FF2B5EF4-FFF2-40B4-BE49-F238E27FC236}">
                <a16:creationId xmlns:a16="http://schemas.microsoft.com/office/drawing/2014/main" id="{A343B328-CB63-4493-22BD-65BFCC6ACA57}"/>
              </a:ext>
            </a:extLst>
          </p:cNvPr>
          <p:cNvSpPr/>
          <p:nvPr/>
        </p:nvSpPr>
        <p:spPr>
          <a:xfrm rot="18944242">
            <a:off x="383514" y="4310979"/>
            <a:ext cx="176520" cy="174439"/>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Content Placeholder 7">
            <a:extLst>
              <a:ext uri="{FF2B5EF4-FFF2-40B4-BE49-F238E27FC236}">
                <a16:creationId xmlns:a16="http://schemas.microsoft.com/office/drawing/2014/main" id="{8495AD47-73A6-9925-58A9-EE8A1FBB8B8D}"/>
              </a:ext>
            </a:extLst>
          </p:cNvPr>
          <p:cNvSpPr txBox="1">
            <a:spLocks/>
          </p:cNvSpPr>
          <p:nvPr/>
        </p:nvSpPr>
        <p:spPr>
          <a:xfrm>
            <a:off x="144016" y="334448"/>
            <a:ext cx="4320480" cy="565456"/>
          </a:xfrm>
          <a:prstGeom prst="rect">
            <a:avLst/>
          </a:prstGeom>
        </p:spPr>
        <p:txBody>
          <a:bodyPr vert="horz" wrap="square"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de-CH" sz="2000" cap="all" dirty="0">
                <a:solidFill>
                  <a:schemeClr val="accent1"/>
                </a:solidFill>
                <a:latin typeface="Univers" panose="020B0503020202020204" pitchFamily="34" charset="0"/>
              </a:rPr>
              <a:t>Ziel – Auftrag - Leistung</a:t>
            </a:r>
          </a:p>
        </p:txBody>
      </p:sp>
    </p:spTree>
    <p:extLst>
      <p:ext uri="{BB962C8B-B14F-4D97-AF65-F5344CB8AC3E}">
        <p14:creationId xmlns:p14="http://schemas.microsoft.com/office/powerpoint/2010/main" val="1251805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3DA0EF2-C4F3-6247-8669-162D91FA0E92}"/>
              </a:ext>
            </a:extLst>
          </p:cNvPr>
          <p:cNvSpPr/>
          <p:nvPr/>
        </p:nvSpPr>
        <p:spPr>
          <a:xfrm>
            <a:off x="-144016" y="377032"/>
            <a:ext cx="288032" cy="504056"/>
          </a:xfrm>
          <a:prstGeom prst="rect">
            <a:avLst/>
          </a:prstGeom>
          <a:solidFill>
            <a:srgbClr val="FFC524"/>
          </a:solidFill>
          <a:ln>
            <a:solidFill>
              <a:srgbClr val="FFC52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7">
            <a:extLst>
              <a:ext uri="{FF2B5EF4-FFF2-40B4-BE49-F238E27FC236}">
                <a16:creationId xmlns:a16="http://schemas.microsoft.com/office/drawing/2014/main" id="{53FE0D43-854B-A347-A550-01BE8AC03C38}"/>
              </a:ext>
            </a:extLst>
          </p:cNvPr>
          <p:cNvSpPr txBox="1">
            <a:spLocks/>
          </p:cNvSpPr>
          <p:nvPr/>
        </p:nvSpPr>
        <p:spPr>
          <a:xfrm>
            <a:off x="144015" y="361068"/>
            <a:ext cx="5804297" cy="565456"/>
          </a:xfrm>
          <a:prstGeom prst="rect">
            <a:avLst/>
          </a:prstGeom>
        </p:spPr>
        <p:txBody>
          <a:bodyPr vert="horz" wrap="square" lIns="91440" tIns="45720" rIns="91440" bIns="45720" rtlCol="0">
            <a:no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de-CH" sz="2000" cap="all" dirty="0">
                <a:solidFill>
                  <a:schemeClr val="accent1"/>
                </a:solidFill>
                <a:latin typeface="Univers" panose="020B0503020202020204" pitchFamily="34" charset="0"/>
              </a:rPr>
              <a:t>Versorgungsstruktur</a:t>
            </a:r>
          </a:p>
        </p:txBody>
      </p:sp>
      <p:pic>
        <p:nvPicPr>
          <p:cNvPr id="4" name="Grafik 3">
            <a:extLst>
              <a:ext uri="{FF2B5EF4-FFF2-40B4-BE49-F238E27FC236}">
                <a16:creationId xmlns:a16="http://schemas.microsoft.com/office/drawing/2014/main" id="{A5C4717C-32B8-EDC9-99A2-6701D64C436F}"/>
              </a:ext>
            </a:extLst>
          </p:cNvPr>
          <p:cNvPicPr>
            <a:picLocks noChangeAspect="1"/>
          </p:cNvPicPr>
          <p:nvPr/>
        </p:nvPicPr>
        <p:blipFill rotWithShape="1">
          <a:blip r:embed="rId3"/>
          <a:srcRect t="11100"/>
          <a:stretch/>
        </p:blipFill>
        <p:spPr>
          <a:xfrm>
            <a:off x="1299488" y="1006423"/>
            <a:ext cx="9593024" cy="6051284"/>
          </a:xfrm>
          <a:prstGeom prst="rect">
            <a:avLst/>
          </a:prstGeom>
        </p:spPr>
      </p:pic>
    </p:spTree>
    <p:extLst>
      <p:ext uri="{BB962C8B-B14F-4D97-AF65-F5344CB8AC3E}">
        <p14:creationId xmlns:p14="http://schemas.microsoft.com/office/powerpoint/2010/main" val="73522775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10707_Vorlage_PowerPoint_po" id="{7C658BF5-EFBA-42EA-B895-EF09B99C26B5}" vid="{783C9940-177F-4302-91AF-C146B4D9D8D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10707_Vorlage_PowerPoint_po" id="{7C658BF5-EFBA-42EA-B895-EF09B99C26B5}" vid="{7D34FE51-341E-457A-82EF-833DD91B1965}"/>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66B2F88A07B384383554DE13D492279" ma:contentTypeVersion="13" ma:contentTypeDescription="Ein neues Dokument erstellen." ma:contentTypeScope="" ma:versionID="3c3793af4179d9e37d062939d7f5ca2f">
  <xsd:schema xmlns:xsd="http://www.w3.org/2001/XMLSchema" xmlns:xs="http://www.w3.org/2001/XMLSchema" xmlns:p="http://schemas.microsoft.com/office/2006/metadata/properties" xmlns:ns2="6f156191-2c80-4d93-b81e-fe948b45438b" xmlns:ns3="c1ef9e7c-8b62-4266-863c-c4f67eec7ce8" targetNamespace="http://schemas.microsoft.com/office/2006/metadata/properties" ma:root="true" ma:fieldsID="04d29f470caac74da3e01e90ce073116" ns2:_="" ns3:_="">
    <xsd:import namespace="6f156191-2c80-4d93-b81e-fe948b45438b"/>
    <xsd:import namespace="c1ef9e7c-8b62-4266-863c-c4f67eec7c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156191-2c80-4d93-b81e-fe948b4543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1ef9e7c-8b62-4266-863c-c4f67eec7ce8"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47E22F-DE34-4481-B495-3565B01A2AD0}">
  <ds:schemaRefs>
    <ds:schemaRef ds:uri="http://schemas.microsoft.com/sharepoint/v3/contenttype/forms"/>
  </ds:schemaRefs>
</ds:datastoreItem>
</file>

<file path=customXml/itemProps2.xml><?xml version="1.0" encoding="utf-8"?>
<ds:datastoreItem xmlns:ds="http://schemas.openxmlformats.org/officeDocument/2006/customXml" ds:itemID="{F0F3FCAB-9415-4828-B0E6-EC07E45BAA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156191-2c80-4d93-b81e-fe948b45438b"/>
    <ds:schemaRef ds:uri="c1ef9e7c-8b62-4266-863c-c4f67eec7c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E19053-1454-4C48-AF1A-C4E7BE95682D}">
  <ds:schemaRefs>
    <ds:schemaRef ds:uri="http://schemas.microsoft.com/office/2006/metadata/properties"/>
    <ds:schemaRef ds:uri="http://schemas.microsoft.com/office/2006/documentManagement/types"/>
    <ds:schemaRef ds:uri="http://purl.org/dc/dcmitype/"/>
    <ds:schemaRef ds:uri="http://www.w3.org/XML/1998/namespace"/>
    <ds:schemaRef ds:uri="http://purl.org/dc/elements/1.1/"/>
    <ds:schemaRef ds:uri="http://purl.org/dc/terms/"/>
    <ds:schemaRef ds:uri="c1ef9e7c-8b62-4266-863c-c4f67eec7ce8"/>
    <ds:schemaRef ds:uri="http://schemas.microsoft.com/office/infopath/2007/PartnerControls"/>
    <ds:schemaRef ds:uri="http://schemas.openxmlformats.org/package/2006/metadata/core-properties"/>
    <ds:schemaRef ds:uri="6f156191-2c80-4d93-b81e-fe948b45438b"/>
  </ds:schemaRefs>
</ds:datastoreItem>
</file>

<file path=docProps/app.xml><?xml version="1.0" encoding="utf-8"?>
<Properties xmlns="http://schemas.openxmlformats.org/officeDocument/2006/extended-properties" xmlns:vt="http://schemas.openxmlformats.org/officeDocument/2006/docPropsVTypes">
  <Template/>
  <TotalTime>0</TotalTime>
  <Words>1027</Words>
  <Application>Microsoft Office PowerPoint</Application>
  <PresentationFormat>Breitbild</PresentationFormat>
  <Paragraphs>206</Paragraphs>
  <Slides>16</Slides>
  <Notes>11</Notes>
  <HiddenSlides>0</HiddenSlides>
  <MMClips>0</MMClips>
  <ScaleCrop>false</ScaleCrop>
  <HeadingPairs>
    <vt:vector size="6" baseType="variant">
      <vt:variant>
        <vt:lpstr>Verwendete Schriftarten</vt:lpstr>
      </vt:variant>
      <vt:variant>
        <vt:i4>8</vt:i4>
      </vt:variant>
      <vt:variant>
        <vt:lpstr>Design</vt:lpstr>
      </vt:variant>
      <vt:variant>
        <vt:i4>2</vt:i4>
      </vt:variant>
      <vt:variant>
        <vt:lpstr>Folientitel</vt:lpstr>
      </vt:variant>
      <vt:variant>
        <vt:i4>16</vt:i4>
      </vt:variant>
    </vt:vector>
  </HeadingPairs>
  <TitlesOfParts>
    <vt:vector size="26" baseType="lpstr">
      <vt:lpstr>Arial</vt:lpstr>
      <vt:lpstr>Avenir Book</vt:lpstr>
      <vt:lpstr>Calibri</vt:lpstr>
      <vt:lpstr>Calibri Light</vt:lpstr>
      <vt:lpstr>Symbol</vt:lpstr>
      <vt:lpstr>Univers</vt:lpstr>
      <vt:lpstr>Univers Light</vt:lpstr>
      <vt:lpstr>Wingdings</vt:lpstr>
      <vt:lpstr>Office</vt:lpstr>
      <vt:lpstr>Benutzerdefiniertes Design</vt:lpstr>
      <vt:lpstr>    palliative.ch palliative-ostschweiz.ch  Schweizerische Gesellschaft für  Palliative Medizin, Pflege und Begleitung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Aufbau der Foren</vt:lpstr>
      <vt:lpstr>Das Netzwerk</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Projekt WEB 2.0 palliative ch</dc:title>
  <dc:creator>8u6wqowei0@unifr.ch</dc:creator>
  <cp:lastModifiedBy>Linsi Katharina</cp:lastModifiedBy>
  <cp:revision>25</cp:revision>
  <cp:lastPrinted>2022-03-21T11:18:09Z</cp:lastPrinted>
  <dcterms:created xsi:type="dcterms:W3CDTF">2020-04-20T07:49:47Z</dcterms:created>
  <dcterms:modified xsi:type="dcterms:W3CDTF">2023-03-13T08:26:16Z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0x010100566B2F88A07B384383554DE13D492279</vt:lpwstr>
  </property>
  <property fmtid="{D5CDD505-2E9C-101B-9397-08002B2CF9AE}" pid="3" name="Order">
    <vt:r8>622600</vt:r8>
  </property>
</Properties>
</file>